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notesSlides/notesSlide1.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2.xml" ContentType="application/vnd.openxmlformats-officedocument.presentationml.notesSlide+xml"/>
  <Override PartName="/ppt/charts/chart5.xml" ContentType="application/vnd.openxmlformats-officedocument.drawingml.chart+xml"/>
  <Override PartName="/ppt/notesSlides/notesSlide3.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4.xml" ContentType="application/vnd.openxmlformats-officedocument.presentationml.notesSlide+xml"/>
  <Override PartName="/ppt/charts/chart8.xml" ContentType="application/vnd.openxmlformats-officedocument.drawingml.chart+xml"/>
  <Override PartName="/ppt/notesSlides/notesSlide5.xml" ContentType="application/vnd.openxmlformats-officedocument.presentationml.notesSlide+xml"/>
  <Override PartName="/ppt/charts/chart9.xml" ContentType="application/vnd.openxmlformats-officedocument.drawingml.chart+xml"/>
  <Override PartName="/ppt/notesSlides/notesSlide6.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theme/themeOverride1.xml" ContentType="application/vnd.openxmlformats-officedocument.themeOverride+xml"/>
  <Override PartName="/ppt/charts/chart12.xml" ContentType="application/vnd.openxmlformats-officedocument.drawingml.chart+xml"/>
  <Override PartName="/ppt/notesSlides/notesSlide7.xml" ContentType="application/vnd.openxmlformats-officedocument.presentationml.notesSlide+xml"/>
  <Override PartName="/ppt/charts/chart13.xml" ContentType="application/vnd.openxmlformats-officedocument.drawingml.chart+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7"/>
  </p:notesMasterIdLst>
  <p:sldIdLst>
    <p:sldId id="293" r:id="rId2"/>
    <p:sldId id="363" r:id="rId3"/>
    <p:sldId id="334" r:id="rId4"/>
    <p:sldId id="340" r:id="rId5"/>
    <p:sldId id="290" r:id="rId6"/>
    <p:sldId id="345" r:id="rId7"/>
    <p:sldId id="346" r:id="rId8"/>
    <p:sldId id="347" r:id="rId9"/>
    <p:sldId id="348" r:id="rId10"/>
    <p:sldId id="329" r:id="rId11"/>
    <p:sldId id="315" r:id="rId12"/>
    <p:sldId id="292" r:id="rId13"/>
    <p:sldId id="263" r:id="rId14"/>
    <p:sldId id="313" r:id="rId15"/>
    <p:sldId id="314" r:id="rId16"/>
    <p:sldId id="274" r:id="rId17"/>
    <p:sldId id="344" r:id="rId18"/>
    <p:sldId id="341" r:id="rId19"/>
    <p:sldId id="358" r:id="rId20"/>
    <p:sldId id="359" r:id="rId21"/>
    <p:sldId id="360" r:id="rId22"/>
    <p:sldId id="361" r:id="rId23"/>
    <p:sldId id="343" r:id="rId24"/>
    <p:sldId id="338" r:id="rId25"/>
    <p:sldId id="339" r:id="rId26"/>
    <p:sldId id="364" r:id="rId27"/>
    <p:sldId id="306" r:id="rId28"/>
    <p:sldId id="331" r:id="rId29"/>
    <p:sldId id="317" r:id="rId30"/>
    <p:sldId id="365" r:id="rId31"/>
    <p:sldId id="316" r:id="rId32"/>
    <p:sldId id="362" r:id="rId33"/>
    <p:sldId id="303" r:id="rId34"/>
    <p:sldId id="324" r:id="rId35"/>
    <p:sldId id="326" r:id="rId36"/>
  </p:sldIdLst>
  <p:sldSz cx="9144000" cy="6858000" type="screen4x3"/>
  <p:notesSz cx="7102475" cy="9388475"/>
  <p:custDataLst>
    <p:tags r:id="rId38"/>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FF"/>
    <a:srgbClr val="FFFF99"/>
    <a:srgbClr val="FFFFCC"/>
    <a:srgbClr val="EE9F64"/>
    <a:srgbClr val="E16F19"/>
    <a:srgbClr val="22D86C"/>
    <a:srgbClr val="CCEC0E"/>
    <a:srgbClr val="B50B40"/>
    <a:srgbClr val="672C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6" autoAdjust="0"/>
    <p:restoredTop sz="89726" autoAdjust="0"/>
  </p:normalViewPr>
  <p:slideViewPr>
    <p:cSldViewPr>
      <p:cViewPr varScale="1">
        <p:scale>
          <a:sx n="106" d="100"/>
          <a:sy n="106" d="100"/>
        </p:scale>
        <p:origin x="-1344" y="-84"/>
      </p:cViewPr>
      <p:guideLst>
        <p:guide orient="horz" pos="2160"/>
        <p:guide pos="2880"/>
      </p:guideLst>
    </p:cSldViewPr>
  </p:slideViewPr>
  <p:outlineViewPr>
    <p:cViewPr>
      <p:scale>
        <a:sx n="33" d="100"/>
        <a:sy n="33" d="100"/>
      </p:scale>
      <p:origin x="0" y="435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1.xm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scatterChart>
        <c:scatterStyle val="smoothMarker"/>
        <c:varyColors val="0"/>
        <c:ser>
          <c:idx val="0"/>
          <c:order val="0"/>
          <c:tx>
            <c:strRef>
              <c:f>Sheet1!$B$1</c:f>
              <c:strCache>
                <c:ptCount val="1"/>
                <c:pt idx="0">
                  <c:v>Y-Values</c:v>
                </c:pt>
              </c:strCache>
            </c:strRef>
          </c:tx>
          <c:dLbls>
            <c:dLbl>
              <c:idx val="0"/>
              <c:layout>
                <c:manualLayout>
                  <c:x val="-8.9181286549707621E-4"/>
                  <c:y val="-4.8270842751220656E-2"/>
                </c:manualLayout>
              </c:layout>
              <c:dLblPos val="r"/>
              <c:showLegendKey val="0"/>
              <c:showVal val="1"/>
              <c:showCatName val="0"/>
              <c:showSerName val="0"/>
              <c:showPercent val="0"/>
              <c:showBubbleSize val="0"/>
            </c:dLbl>
            <c:dLblPos val="t"/>
            <c:showLegendKey val="0"/>
            <c:showVal val="1"/>
            <c:showCatName val="0"/>
            <c:showSerName val="0"/>
            <c:showPercent val="0"/>
            <c:showBubbleSize val="0"/>
            <c:showLeaderLines val="0"/>
          </c:dLbls>
          <c:xVal>
            <c:numRef>
              <c:f>Sheet1!$A$2:$A$7</c:f>
              <c:numCache>
                <c:formatCode>General</c:formatCode>
                <c:ptCount val="6"/>
                <c:pt idx="0">
                  <c:v>2005</c:v>
                </c:pt>
                <c:pt idx="1">
                  <c:v>2006</c:v>
                </c:pt>
                <c:pt idx="2">
                  <c:v>2007</c:v>
                </c:pt>
                <c:pt idx="3">
                  <c:v>2008</c:v>
                </c:pt>
                <c:pt idx="4">
                  <c:v>2009</c:v>
                </c:pt>
                <c:pt idx="5">
                  <c:v>2010</c:v>
                </c:pt>
              </c:numCache>
            </c:numRef>
          </c:xVal>
          <c:yVal>
            <c:numRef>
              <c:f>Sheet1!$B$2:$B$7</c:f>
              <c:numCache>
                <c:formatCode>General</c:formatCode>
                <c:ptCount val="6"/>
                <c:pt idx="0">
                  <c:v>2678</c:v>
                </c:pt>
                <c:pt idx="1">
                  <c:v>2688</c:v>
                </c:pt>
                <c:pt idx="2">
                  <c:v>2785</c:v>
                </c:pt>
                <c:pt idx="3">
                  <c:v>3069</c:v>
                </c:pt>
                <c:pt idx="4">
                  <c:v>3419</c:v>
                </c:pt>
                <c:pt idx="5">
                  <c:v>3775</c:v>
                </c:pt>
              </c:numCache>
            </c:numRef>
          </c:yVal>
          <c:smooth val="1"/>
        </c:ser>
        <c:dLbls>
          <c:showLegendKey val="0"/>
          <c:showVal val="1"/>
          <c:showCatName val="0"/>
          <c:showSerName val="0"/>
          <c:showPercent val="0"/>
          <c:showBubbleSize val="0"/>
        </c:dLbls>
        <c:axId val="175126400"/>
        <c:axId val="175127936"/>
      </c:scatterChart>
      <c:valAx>
        <c:axId val="175126400"/>
        <c:scaling>
          <c:orientation val="minMax"/>
          <c:max val="2010"/>
          <c:min val="2005"/>
        </c:scaling>
        <c:delete val="0"/>
        <c:axPos val="b"/>
        <c:numFmt formatCode="General" sourceLinked="1"/>
        <c:majorTickMark val="out"/>
        <c:minorTickMark val="none"/>
        <c:tickLblPos val="nextTo"/>
        <c:crossAx val="175127936"/>
        <c:crosses val="autoZero"/>
        <c:crossBetween val="midCat"/>
      </c:valAx>
      <c:valAx>
        <c:axId val="175127936"/>
        <c:scaling>
          <c:orientation val="minMax"/>
          <c:min val="2600"/>
        </c:scaling>
        <c:delete val="0"/>
        <c:axPos val="l"/>
        <c:majorGridlines/>
        <c:numFmt formatCode="General" sourceLinked="1"/>
        <c:majorTickMark val="out"/>
        <c:minorTickMark val="none"/>
        <c:tickLblPos val="nextTo"/>
        <c:crossAx val="175126400"/>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Sheet1!$A$2:$A$7</c:f>
              <c:strCache>
                <c:ptCount val="6"/>
                <c:pt idx="0">
                  <c:v>2005-2006</c:v>
                </c:pt>
                <c:pt idx="1">
                  <c:v>2006-2007</c:v>
                </c:pt>
                <c:pt idx="2">
                  <c:v>2007-2008</c:v>
                </c:pt>
                <c:pt idx="3">
                  <c:v>2008-2009</c:v>
                </c:pt>
                <c:pt idx="4">
                  <c:v>2009-2010</c:v>
                </c:pt>
                <c:pt idx="5">
                  <c:v>2010-2011</c:v>
                </c:pt>
              </c:strCache>
            </c:strRef>
          </c:cat>
          <c:val>
            <c:numRef>
              <c:f>Sheet1!$B$2:$B$7</c:f>
              <c:numCache>
                <c:formatCode>_("$"* #,##0_);_("$"* \(#,##0\);_("$"* "-"??_);_(@_)</c:formatCode>
                <c:ptCount val="6"/>
                <c:pt idx="0">
                  <c:v>53928</c:v>
                </c:pt>
                <c:pt idx="1">
                  <c:v>45158</c:v>
                </c:pt>
                <c:pt idx="2">
                  <c:v>58727</c:v>
                </c:pt>
                <c:pt idx="3">
                  <c:v>105525</c:v>
                </c:pt>
                <c:pt idx="4">
                  <c:v>104175</c:v>
                </c:pt>
                <c:pt idx="5">
                  <c:v>131950</c:v>
                </c:pt>
              </c:numCache>
            </c:numRef>
          </c:val>
        </c:ser>
        <c:dLbls>
          <c:showLegendKey val="0"/>
          <c:showVal val="0"/>
          <c:showCatName val="0"/>
          <c:showSerName val="0"/>
          <c:showPercent val="0"/>
          <c:showBubbleSize val="0"/>
        </c:dLbls>
        <c:gapWidth val="150"/>
        <c:axId val="338860672"/>
        <c:axId val="338874752"/>
      </c:barChart>
      <c:catAx>
        <c:axId val="338860672"/>
        <c:scaling>
          <c:orientation val="minMax"/>
        </c:scaling>
        <c:delete val="0"/>
        <c:axPos val="b"/>
        <c:majorTickMark val="out"/>
        <c:minorTickMark val="none"/>
        <c:tickLblPos val="nextTo"/>
        <c:txPr>
          <a:bodyPr/>
          <a:lstStyle/>
          <a:p>
            <a:pPr>
              <a:defRPr sz="1400" b="1"/>
            </a:pPr>
            <a:endParaRPr lang="en-US"/>
          </a:p>
        </c:txPr>
        <c:crossAx val="338874752"/>
        <c:crosses val="autoZero"/>
        <c:auto val="1"/>
        <c:lblAlgn val="ctr"/>
        <c:lblOffset val="100"/>
        <c:noMultiLvlLbl val="0"/>
      </c:catAx>
      <c:valAx>
        <c:axId val="338874752"/>
        <c:scaling>
          <c:orientation val="minMax"/>
        </c:scaling>
        <c:delete val="0"/>
        <c:axPos val="l"/>
        <c:majorGridlines/>
        <c:numFmt formatCode="_(&quot;$&quot;* #,##0_);_(&quot;$&quot;* \(#,##0\);_(&quot;$&quot;* &quot;-&quot;??_);_(@_)" sourceLinked="1"/>
        <c:majorTickMark val="out"/>
        <c:minorTickMark val="none"/>
        <c:tickLblPos val="nextTo"/>
        <c:txPr>
          <a:bodyPr/>
          <a:lstStyle/>
          <a:p>
            <a:pPr>
              <a:defRPr sz="1000"/>
            </a:pPr>
            <a:endParaRPr lang="en-US"/>
          </a:p>
        </c:txPr>
        <c:crossAx val="3388606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autoTitleDeleted val="1"/>
    <c:plotArea>
      <c:layout/>
      <c:scatterChart>
        <c:scatterStyle val="smoothMarker"/>
        <c:varyColors val="0"/>
        <c:ser>
          <c:idx val="0"/>
          <c:order val="0"/>
          <c:tx>
            <c:strRef>
              <c:f>Sheet1!$B$1</c:f>
              <c:strCache>
                <c:ptCount val="1"/>
                <c:pt idx="0">
                  <c:v>Y-Values</c:v>
                </c:pt>
              </c:strCache>
            </c:strRef>
          </c:tx>
          <c:dLbls>
            <c:dLbl>
              <c:idx val="2"/>
              <c:layout>
                <c:manualLayout>
                  <c:x val="8.771929824561403E-3"/>
                  <c:y val="0"/>
                </c:manualLayout>
              </c:layout>
              <c:dLblPos val="r"/>
              <c:showLegendKey val="0"/>
              <c:showVal val="1"/>
              <c:showCatName val="0"/>
              <c:showSerName val="0"/>
              <c:showPercent val="0"/>
              <c:showBubbleSize val="0"/>
            </c:dLbl>
            <c:dLblPos val="r"/>
            <c:showLegendKey val="0"/>
            <c:showVal val="1"/>
            <c:showCatName val="0"/>
            <c:showSerName val="0"/>
            <c:showPercent val="0"/>
            <c:showBubbleSize val="0"/>
            <c:showLeaderLines val="0"/>
          </c:dLbls>
          <c:xVal>
            <c:numRef>
              <c:f>Sheet1!$A$2:$A$5</c:f>
              <c:numCache>
                <c:formatCode>General</c:formatCode>
                <c:ptCount val="4"/>
                <c:pt idx="0">
                  <c:v>2007</c:v>
                </c:pt>
                <c:pt idx="1">
                  <c:v>2008</c:v>
                </c:pt>
                <c:pt idx="2">
                  <c:v>2009</c:v>
                </c:pt>
                <c:pt idx="3">
                  <c:v>2010</c:v>
                </c:pt>
              </c:numCache>
            </c:numRef>
          </c:xVal>
          <c:yVal>
            <c:numRef>
              <c:f>Sheet1!$B$2:$B$5</c:f>
              <c:numCache>
                <c:formatCode>General</c:formatCode>
                <c:ptCount val="4"/>
                <c:pt idx="0">
                  <c:v>2785</c:v>
                </c:pt>
                <c:pt idx="1">
                  <c:v>3069</c:v>
                </c:pt>
                <c:pt idx="2">
                  <c:v>3419</c:v>
                </c:pt>
                <c:pt idx="3">
                  <c:v>3774</c:v>
                </c:pt>
              </c:numCache>
            </c:numRef>
          </c:yVal>
          <c:smooth val="1"/>
        </c:ser>
        <c:ser>
          <c:idx val="1"/>
          <c:order val="1"/>
          <c:spPr>
            <a:ln>
              <a:prstDash val="lgDash"/>
            </a:ln>
          </c:spPr>
          <c:marker>
            <c:symbol val="diamond"/>
            <c:size val="9"/>
            <c:spPr>
              <a:ln>
                <a:prstDash val="lgDash"/>
              </a:ln>
            </c:spPr>
          </c:marker>
          <c:dLbls>
            <c:dLbl>
              <c:idx val="1"/>
              <c:layout>
                <c:manualLayout>
                  <c:x val="0"/>
                  <c:y val="3.9284465932325555E-2"/>
                </c:manualLayout>
              </c:layout>
              <c:dLblPos val="r"/>
              <c:showLegendKey val="0"/>
              <c:showVal val="1"/>
              <c:showCatName val="0"/>
              <c:showSerName val="0"/>
              <c:showPercent val="0"/>
              <c:showBubbleSize val="0"/>
            </c:dLbl>
            <c:dLbl>
              <c:idx val="2"/>
              <c:layout>
                <c:manualLayout>
                  <c:x val="0"/>
                  <c:y val="3.0866366089684412E-2"/>
                </c:manualLayout>
              </c:layout>
              <c:dLblPos val="r"/>
              <c:showLegendKey val="0"/>
              <c:showVal val="1"/>
              <c:showCatName val="0"/>
              <c:showSerName val="0"/>
              <c:showPercent val="0"/>
              <c:showBubbleSize val="0"/>
            </c:dLbl>
            <c:dLbl>
              <c:idx val="3"/>
              <c:layout>
                <c:manualLayout>
                  <c:x val="-4.3859649122808091E-3"/>
                  <c:y val="2.244826624704321E-2"/>
                </c:manualLayout>
              </c:layout>
              <c:dLblPos val="r"/>
              <c:showLegendKey val="0"/>
              <c:showVal val="1"/>
              <c:showCatName val="0"/>
              <c:showSerName val="0"/>
              <c:showPercent val="0"/>
              <c:showBubbleSize val="0"/>
            </c:dLbl>
            <c:dLbl>
              <c:idx val="4"/>
              <c:layout>
                <c:manualLayout>
                  <c:x val="-1.4619883040935711E-3"/>
                  <c:y val="5.6120665617607875E-2"/>
                </c:manualLayout>
              </c:layout>
              <c:dLblPos val="r"/>
              <c:showLegendKey val="0"/>
              <c:showVal val="1"/>
              <c:showCatName val="0"/>
              <c:showSerName val="0"/>
              <c:showPercent val="0"/>
              <c:showBubbleSize val="0"/>
            </c:dLbl>
            <c:dLblPos val="r"/>
            <c:showLegendKey val="0"/>
            <c:showVal val="1"/>
            <c:showCatName val="0"/>
            <c:showSerName val="0"/>
            <c:showPercent val="0"/>
            <c:showBubbleSize val="0"/>
            <c:showLeaderLines val="0"/>
          </c:dLbls>
          <c:xVal>
            <c:numRef>
              <c:f>Sheet1!$A$5:$A$9</c:f>
              <c:numCache>
                <c:formatCode>General</c:formatCode>
                <c:ptCount val="5"/>
                <c:pt idx="0">
                  <c:v>2010</c:v>
                </c:pt>
                <c:pt idx="1">
                  <c:v>2011</c:v>
                </c:pt>
                <c:pt idx="2">
                  <c:v>2012</c:v>
                </c:pt>
                <c:pt idx="3">
                  <c:v>2013</c:v>
                </c:pt>
                <c:pt idx="4">
                  <c:v>2014</c:v>
                </c:pt>
              </c:numCache>
            </c:numRef>
          </c:xVal>
          <c:yVal>
            <c:numRef>
              <c:f>Sheet1!$B$5:$B$9</c:f>
              <c:numCache>
                <c:formatCode>General</c:formatCode>
                <c:ptCount val="5"/>
                <c:pt idx="0">
                  <c:v>3774</c:v>
                </c:pt>
                <c:pt idx="1">
                  <c:v>4225</c:v>
                </c:pt>
                <c:pt idx="2">
                  <c:v>4400</c:v>
                </c:pt>
                <c:pt idx="3">
                  <c:v>4525</c:v>
                </c:pt>
                <c:pt idx="4">
                  <c:v>4675</c:v>
                </c:pt>
              </c:numCache>
            </c:numRef>
          </c:yVal>
          <c:smooth val="1"/>
        </c:ser>
        <c:dLbls>
          <c:showLegendKey val="0"/>
          <c:showVal val="1"/>
          <c:showCatName val="0"/>
          <c:showSerName val="0"/>
          <c:showPercent val="0"/>
          <c:showBubbleSize val="0"/>
        </c:dLbls>
        <c:axId val="338935168"/>
        <c:axId val="340235392"/>
      </c:scatterChart>
      <c:valAx>
        <c:axId val="338935168"/>
        <c:scaling>
          <c:orientation val="minMax"/>
          <c:max val="2014"/>
          <c:min val="2007"/>
        </c:scaling>
        <c:delete val="0"/>
        <c:axPos val="b"/>
        <c:numFmt formatCode="General" sourceLinked="1"/>
        <c:majorTickMark val="out"/>
        <c:minorTickMark val="none"/>
        <c:tickLblPos val="nextTo"/>
        <c:crossAx val="340235392"/>
        <c:crosses val="autoZero"/>
        <c:crossBetween val="midCat"/>
      </c:valAx>
      <c:valAx>
        <c:axId val="340235392"/>
        <c:scaling>
          <c:orientation val="minMax"/>
          <c:min val="2300"/>
        </c:scaling>
        <c:delete val="0"/>
        <c:axPos val="l"/>
        <c:majorGridlines/>
        <c:numFmt formatCode="General" sourceLinked="1"/>
        <c:majorTickMark val="out"/>
        <c:minorTickMark val="none"/>
        <c:tickLblPos val="nextTo"/>
        <c:crossAx val="338935168"/>
        <c:crosses val="autoZero"/>
        <c:crossBetween val="midCat"/>
      </c:valAx>
    </c:plotArea>
    <c:plotVisOnly val="1"/>
    <c:dispBlanksAs val="gap"/>
    <c:showDLblsOverMax val="0"/>
  </c:chart>
  <c:txPr>
    <a:bodyPr/>
    <a:lstStyle/>
    <a:p>
      <a:pPr>
        <a:defRPr sz="1800"/>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scatterChart>
        <c:scatterStyle val="smoothMarker"/>
        <c:varyColors val="0"/>
        <c:ser>
          <c:idx val="0"/>
          <c:order val="0"/>
          <c:tx>
            <c:strRef>
              <c:f>Sheet1!$B$1</c:f>
              <c:strCache>
                <c:ptCount val="1"/>
                <c:pt idx="0">
                  <c:v>Students</c:v>
                </c:pt>
              </c:strCache>
            </c:strRef>
          </c:tx>
          <c:dLbls>
            <c:dLbl>
              <c:idx val="0"/>
              <c:layout>
                <c:manualLayout>
                  <c:x val="-4.8613989040843927E-4"/>
                  <c:y val="2.8628609785057848E-2"/>
                </c:manualLayout>
              </c:layout>
              <c:dLblPos val="r"/>
              <c:showLegendKey val="0"/>
              <c:showVal val="1"/>
              <c:showCatName val="0"/>
              <c:showSerName val="0"/>
              <c:showPercent val="0"/>
              <c:showBubbleSize val="0"/>
            </c:dLbl>
            <c:dLblPos val="b"/>
            <c:showLegendKey val="0"/>
            <c:showVal val="1"/>
            <c:showCatName val="0"/>
            <c:showSerName val="0"/>
            <c:showPercent val="0"/>
            <c:showBubbleSize val="0"/>
            <c:showLeaderLines val="0"/>
          </c:dLbls>
          <c:xVal>
            <c:numRef>
              <c:f>Sheet1!$A$2:$A$5</c:f>
              <c:numCache>
                <c:formatCode>General</c:formatCode>
                <c:ptCount val="4"/>
                <c:pt idx="0">
                  <c:v>2007</c:v>
                </c:pt>
                <c:pt idx="1">
                  <c:v>2008</c:v>
                </c:pt>
                <c:pt idx="2">
                  <c:v>2009</c:v>
                </c:pt>
                <c:pt idx="3">
                  <c:v>2010</c:v>
                </c:pt>
              </c:numCache>
            </c:numRef>
          </c:xVal>
          <c:yVal>
            <c:numRef>
              <c:f>Sheet1!$B$2:$B$5</c:f>
              <c:numCache>
                <c:formatCode>General</c:formatCode>
                <c:ptCount val="4"/>
                <c:pt idx="0">
                  <c:v>666</c:v>
                </c:pt>
                <c:pt idx="1">
                  <c:v>928</c:v>
                </c:pt>
                <c:pt idx="2">
                  <c:v>1270</c:v>
                </c:pt>
                <c:pt idx="3">
                  <c:v>1654</c:v>
                </c:pt>
              </c:numCache>
            </c:numRef>
          </c:yVal>
          <c:smooth val="1"/>
        </c:ser>
        <c:ser>
          <c:idx val="1"/>
          <c:order val="1"/>
          <c:spPr>
            <a:ln>
              <a:prstDash val="lgDash"/>
            </a:ln>
          </c:spPr>
          <c:marker>
            <c:symbol val="diamond"/>
            <c:size val="9"/>
            <c:spPr>
              <a:ln>
                <a:prstDash val="lgDash"/>
              </a:ln>
            </c:spPr>
          </c:marker>
          <c:dLbls>
            <c:dLblPos val="b"/>
            <c:showLegendKey val="0"/>
            <c:showVal val="1"/>
            <c:showCatName val="0"/>
            <c:showSerName val="0"/>
            <c:showPercent val="0"/>
            <c:showBubbleSize val="0"/>
            <c:showLeaderLines val="0"/>
          </c:dLbls>
          <c:xVal>
            <c:numRef>
              <c:f>Sheet1!$A$5:$A$9</c:f>
              <c:numCache>
                <c:formatCode>General</c:formatCode>
                <c:ptCount val="5"/>
                <c:pt idx="0">
                  <c:v>2010</c:v>
                </c:pt>
                <c:pt idx="1">
                  <c:v>2011</c:v>
                </c:pt>
                <c:pt idx="2">
                  <c:v>2012</c:v>
                </c:pt>
                <c:pt idx="3">
                  <c:v>2013</c:v>
                </c:pt>
                <c:pt idx="4">
                  <c:v>2014</c:v>
                </c:pt>
              </c:numCache>
            </c:numRef>
          </c:xVal>
          <c:yVal>
            <c:numRef>
              <c:f>Sheet1!$B$5:$B$9</c:f>
              <c:numCache>
                <c:formatCode>General</c:formatCode>
                <c:ptCount val="5"/>
                <c:pt idx="0">
                  <c:v>1654</c:v>
                </c:pt>
                <c:pt idx="1">
                  <c:v>2100</c:v>
                </c:pt>
                <c:pt idx="2">
                  <c:v>2275</c:v>
                </c:pt>
                <c:pt idx="3">
                  <c:v>2450</c:v>
                </c:pt>
                <c:pt idx="4">
                  <c:v>2500</c:v>
                </c:pt>
              </c:numCache>
            </c:numRef>
          </c:yVal>
          <c:smooth val="1"/>
        </c:ser>
        <c:dLbls>
          <c:showLegendKey val="0"/>
          <c:showVal val="1"/>
          <c:showCatName val="0"/>
          <c:showSerName val="0"/>
          <c:showPercent val="0"/>
          <c:showBubbleSize val="0"/>
        </c:dLbls>
        <c:axId val="341549824"/>
        <c:axId val="341551360"/>
      </c:scatterChart>
      <c:valAx>
        <c:axId val="341549824"/>
        <c:scaling>
          <c:orientation val="minMax"/>
          <c:max val="2014"/>
          <c:min val="2007"/>
        </c:scaling>
        <c:delete val="0"/>
        <c:axPos val="b"/>
        <c:numFmt formatCode="General" sourceLinked="1"/>
        <c:majorTickMark val="out"/>
        <c:minorTickMark val="none"/>
        <c:tickLblPos val="nextTo"/>
        <c:crossAx val="341551360"/>
        <c:crosses val="autoZero"/>
        <c:crossBetween val="midCat"/>
      </c:valAx>
      <c:valAx>
        <c:axId val="341551360"/>
        <c:scaling>
          <c:orientation val="minMax"/>
        </c:scaling>
        <c:delete val="0"/>
        <c:axPos val="l"/>
        <c:majorGridlines/>
        <c:numFmt formatCode="General" sourceLinked="1"/>
        <c:majorTickMark val="out"/>
        <c:minorTickMark val="none"/>
        <c:tickLblPos val="nextTo"/>
        <c:crossAx val="341549824"/>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scatterChart>
        <c:scatterStyle val="smoothMarker"/>
        <c:varyColors val="0"/>
        <c:ser>
          <c:idx val="0"/>
          <c:order val="0"/>
          <c:tx>
            <c:strRef>
              <c:f>Sheet1!$B$1</c:f>
              <c:strCache>
                <c:ptCount val="1"/>
                <c:pt idx="0">
                  <c:v>Summer Session</c:v>
                </c:pt>
              </c:strCache>
            </c:strRef>
          </c:tx>
          <c:dLbls>
            <c:dLbl>
              <c:idx val="0"/>
              <c:layout>
                <c:manualLayout>
                  <c:x val="-9.2397660818713447E-3"/>
                  <c:y val="4.9940322079593272E-2"/>
                </c:manualLayout>
              </c:layout>
              <c:dLblPos val="r"/>
              <c:showLegendKey val="0"/>
              <c:showVal val="1"/>
              <c:showCatName val="0"/>
              <c:showSerName val="0"/>
              <c:showPercent val="0"/>
              <c:showBubbleSize val="0"/>
            </c:dLbl>
            <c:dLbl>
              <c:idx val="1"/>
              <c:layout>
                <c:manualLayout>
                  <c:x val="-5.7028595109821834E-2"/>
                  <c:y val="-4.8270842751220545E-2"/>
                </c:manualLayout>
              </c:layout>
              <c:dLblPos val="r"/>
              <c:showLegendKey val="0"/>
              <c:showVal val="1"/>
              <c:showCatName val="0"/>
              <c:showSerName val="0"/>
              <c:showPercent val="0"/>
              <c:showBubbleSize val="0"/>
            </c:dLbl>
            <c:dLbl>
              <c:idx val="2"/>
              <c:layout>
                <c:manualLayout>
                  <c:x val="-5.4868421052631774E-2"/>
                  <c:y val="-4.8270842751220545E-2"/>
                </c:manualLayout>
              </c:layout>
              <c:dLblPos val="r"/>
              <c:showLegendKey val="0"/>
              <c:showVal val="1"/>
              <c:showCatName val="0"/>
              <c:showSerName val="0"/>
              <c:showPercent val="0"/>
              <c:showBubbleSize val="0"/>
            </c:dLbl>
            <c:dLbl>
              <c:idx val="3"/>
              <c:layout>
                <c:manualLayout>
                  <c:x val="-7.7346548786664776E-2"/>
                  <c:y val="-3.9852742908579486E-2"/>
                </c:manualLayout>
              </c:layout>
              <c:dLblPos val="r"/>
              <c:showLegendKey val="0"/>
              <c:showVal val="1"/>
              <c:showCatName val="0"/>
              <c:showSerName val="0"/>
              <c:showPercent val="0"/>
              <c:showBubbleSize val="0"/>
            </c:dLbl>
            <c:dLbl>
              <c:idx val="4"/>
              <c:delete val="1"/>
            </c:dLbl>
            <c:dLblPos val="t"/>
            <c:showLegendKey val="0"/>
            <c:showVal val="1"/>
            <c:showCatName val="0"/>
            <c:showSerName val="0"/>
            <c:showPercent val="0"/>
            <c:showBubbleSize val="0"/>
            <c:showLeaderLines val="0"/>
          </c:dLbls>
          <c:xVal>
            <c:numRef>
              <c:f>Sheet1!$A$2:$A$6</c:f>
              <c:numCache>
                <c:formatCode>General</c:formatCode>
                <c:ptCount val="5"/>
                <c:pt idx="0">
                  <c:v>2007</c:v>
                </c:pt>
                <c:pt idx="1">
                  <c:v>2008</c:v>
                </c:pt>
                <c:pt idx="2">
                  <c:v>2009</c:v>
                </c:pt>
                <c:pt idx="3">
                  <c:v>2010</c:v>
                </c:pt>
                <c:pt idx="4">
                  <c:v>2011</c:v>
                </c:pt>
              </c:numCache>
            </c:numRef>
          </c:xVal>
          <c:yVal>
            <c:numRef>
              <c:f>Sheet1!$B$2:$B$6</c:f>
              <c:numCache>
                <c:formatCode>General</c:formatCode>
                <c:ptCount val="5"/>
                <c:pt idx="0">
                  <c:v>1059</c:v>
                </c:pt>
                <c:pt idx="1">
                  <c:v>1351</c:v>
                </c:pt>
                <c:pt idx="2">
                  <c:v>1308</c:v>
                </c:pt>
                <c:pt idx="3">
                  <c:v>1810</c:v>
                </c:pt>
                <c:pt idx="4">
                  <c:v>2100</c:v>
                </c:pt>
              </c:numCache>
            </c:numRef>
          </c:yVal>
          <c:smooth val="1"/>
        </c:ser>
        <c:ser>
          <c:idx val="1"/>
          <c:order val="1"/>
          <c:tx>
            <c:v>Projected</c:v>
          </c:tx>
          <c:spPr>
            <a:ln>
              <a:prstDash val="lgDash"/>
              <a:tailEnd type="triangle"/>
            </a:ln>
          </c:spPr>
          <c:marker>
            <c:symbol val="diamond"/>
            <c:size val="9"/>
            <c:spPr>
              <a:ln>
                <a:prstDash val="lgDash"/>
              </a:ln>
            </c:spPr>
          </c:marker>
          <c:dLbls>
            <c:dLbl>
              <c:idx val="0"/>
              <c:layout>
                <c:manualLayout>
                  <c:x val="-0.10176900584795322"/>
                  <c:y val="-2.5822576504177432E-2"/>
                </c:manualLayout>
              </c:layout>
              <c:dLblPos val="r"/>
              <c:showLegendKey val="0"/>
              <c:showVal val="1"/>
              <c:showCatName val="0"/>
              <c:showSerName val="0"/>
              <c:showPercent val="0"/>
              <c:showBubbleSize val="0"/>
            </c:dLbl>
            <c:dLblPos val="t"/>
            <c:showLegendKey val="0"/>
            <c:showVal val="1"/>
            <c:showCatName val="0"/>
            <c:showSerName val="0"/>
            <c:showPercent val="0"/>
            <c:showBubbleSize val="0"/>
            <c:showLeaderLines val="0"/>
          </c:dLbls>
          <c:xVal>
            <c:numRef>
              <c:f>Sheet1!$A$6:$A$9</c:f>
              <c:numCache>
                <c:formatCode>General</c:formatCode>
                <c:ptCount val="4"/>
                <c:pt idx="0">
                  <c:v>2011</c:v>
                </c:pt>
                <c:pt idx="1">
                  <c:v>2012</c:v>
                </c:pt>
                <c:pt idx="2">
                  <c:v>2013</c:v>
                </c:pt>
                <c:pt idx="3">
                  <c:v>2014</c:v>
                </c:pt>
              </c:numCache>
            </c:numRef>
          </c:xVal>
          <c:yVal>
            <c:numRef>
              <c:f>Sheet1!$B$6:$B$9</c:f>
              <c:numCache>
                <c:formatCode>General</c:formatCode>
                <c:ptCount val="4"/>
                <c:pt idx="0">
                  <c:v>2100</c:v>
                </c:pt>
                <c:pt idx="1">
                  <c:v>2300</c:v>
                </c:pt>
                <c:pt idx="2">
                  <c:v>2400</c:v>
                </c:pt>
                <c:pt idx="3">
                  <c:v>2500</c:v>
                </c:pt>
              </c:numCache>
            </c:numRef>
          </c:yVal>
          <c:smooth val="1"/>
        </c:ser>
        <c:dLbls>
          <c:showLegendKey val="0"/>
          <c:showVal val="1"/>
          <c:showCatName val="0"/>
          <c:showSerName val="0"/>
          <c:showPercent val="0"/>
          <c:showBubbleSize val="0"/>
        </c:dLbls>
        <c:axId val="344168320"/>
        <c:axId val="344169856"/>
      </c:scatterChart>
      <c:valAx>
        <c:axId val="344168320"/>
        <c:scaling>
          <c:orientation val="minMax"/>
          <c:max val="2014"/>
          <c:min val="2007"/>
        </c:scaling>
        <c:delete val="0"/>
        <c:axPos val="b"/>
        <c:numFmt formatCode="General" sourceLinked="1"/>
        <c:majorTickMark val="out"/>
        <c:minorTickMark val="none"/>
        <c:tickLblPos val="nextTo"/>
        <c:txPr>
          <a:bodyPr/>
          <a:lstStyle/>
          <a:p>
            <a:pPr>
              <a:defRPr sz="1400" b="1"/>
            </a:pPr>
            <a:endParaRPr lang="en-US"/>
          </a:p>
        </c:txPr>
        <c:crossAx val="344169856"/>
        <c:crosses val="autoZero"/>
        <c:crossBetween val="midCat"/>
      </c:valAx>
      <c:valAx>
        <c:axId val="344169856"/>
        <c:scaling>
          <c:orientation val="minMax"/>
          <c:min val="500"/>
        </c:scaling>
        <c:delete val="0"/>
        <c:axPos val="l"/>
        <c:majorGridlines/>
        <c:numFmt formatCode="General" sourceLinked="1"/>
        <c:majorTickMark val="out"/>
        <c:minorTickMark val="none"/>
        <c:tickLblPos val="nextTo"/>
        <c:txPr>
          <a:bodyPr/>
          <a:lstStyle/>
          <a:p>
            <a:pPr>
              <a:defRPr sz="1050"/>
            </a:pPr>
            <a:endParaRPr lang="en-US"/>
          </a:p>
        </c:txPr>
        <c:crossAx val="344168320"/>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barChart>
        <c:barDir val="col"/>
        <c:grouping val="clustered"/>
        <c:varyColors val="0"/>
        <c:ser>
          <c:idx val="0"/>
          <c:order val="0"/>
          <c:tx>
            <c:strRef>
              <c:f>Sheet1!$B$1</c:f>
              <c:strCache>
                <c:ptCount val="1"/>
                <c:pt idx="0">
                  <c:v>VSR</c:v>
                </c:pt>
              </c:strCache>
            </c:strRef>
          </c:tx>
          <c:invertIfNegative val="0"/>
          <c:dPt>
            <c:idx val="4"/>
            <c:invertIfNegative val="0"/>
            <c:bubble3D val="0"/>
            <c:spPr>
              <a:solidFill>
                <a:schemeClr val="accent2">
                  <a:lumMod val="50000"/>
                </a:schemeClr>
              </a:solidFill>
            </c:spPr>
          </c:dPt>
          <c:dPt>
            <c:idx val="5"/>
            <c:invertIfNegative val="0"/>
            <c:bubble3D val="0"/>
            <c:spPr>
              <a:solidFill>
                <a:schemeClr val="accent2">
                  <a:lumMod val="50000"/>
                </a:schemeClr>
              </a:solidFill>
            </c:spPr>
          </c:dPt>
          <c:dPt>
            <c:idx val="6"/>
            <c:invertIfNegative val="0"/>
            <c:bubble3D val="0"/>
            <c:spPr>
              <a:solidFill>
                <a:schemeClr val="accent2">
                  <a:lumMod val="50000"/>
                </a:schemeClr>
              </a:solidFill>
            </c:spPr>
          </c:dPt>
          <c:cat>
            <c:strRef>
              <c:f>Sheet1!$A$2:$A$8</c:f>
              <c:strCache>
                <c:ptCount val="7"/>
                <c:pt idx="0">
                  <c:v>2006-2007</c:v>
                </c:pt>
                <c:pt idx="1">
                  <c:v>2007-2008</c:v>
                </c:pt>
                <c:pt idx="2">
                  <c:v>2008-2009</c:v>
                </c:pt>
                <c:pt idx="3">
                  <c:v>2009-2010</c:v>
                </c:pt>
                <c:pt idx="4">
                  <c:v>2010-2011</c:v>
                </c:pt>
                <c:pt idx="5">
                  <c:v>2011-2012</c:v>
                </c:pt>
                <c:pt idx="6">
                  <c:v>2012-2013</c:v>
                </c:pt>
              </c:strCache>
            </c:strRef>
          </c:cat>
          <c:val>
            <c:numRef>
              <c:f>Sheet1!$B$2:$B$8</c:f>
              <c:numCache>
                <c:formatCode>General</c:formatCode>
                <c:ptCount val="7"/>
                <c:pt idx="0">
                  <c:v>331</c:v>
                </c:pt>
                <c:pt idx="1">
                  <c:v>374</c:v>
                </c:pt>
                <c:pt idx="2">
                  <c:v>466</c:v>
                </c:pt>
                <c:pt idx="3">
                  <c:v>537</c:v>
                </c:pt>
                <c:pt idx="4" formatCode="0">
                  <c:v>617.54999999999939</c:v>
                </c:pt>
                <c:pt idx="5" formatCode="0">
                  <c:v>710.18249999999989</c:v>
                </c:pt>
                <c:pt idx="6" formatCode="0">
                  <c:v>816.70987500000092</c:v>
                </c:pt>
              </c:numCache>
            </c:numRef>
          </c:val>
        </c:ser>
        <c:dLbls>
          <c:showLegendKey val="0"/>
          <c:showVal val="1"/>
          <c:showCatName val="0"/>
          <c:showSerName val="0"/>
          <c:showPercent val="0"/>
          <c:showBubbleSize val="0"/>
        </c:dLbls>
        <c:gapWidth val="150"/>
        <c:axId val="344924544"/>
        <c:axId val="344926080"/>
      </c:barChart>
      <c:catAx>
        <c:axId val="344924544"/>
        <c:scaling>
          <c:orientation val="minMax"/>
        </c:scaling>
        <c:delete val="0"/>
        <c:axPos val="b"/>
        <c:majorTickMark val="out"/>
        <c:minorTickMark val="none"/>
        <c:tickLblPos val="nextTo"/>
        <c:txPr>
          <a:bodyPr/>
          <a:lstStyle/>
          <a:p>
            <a:pPr>
              <a:defRPr sz="1600"/>
            </a:pPr>
            <a:endParaRPr lang="en-US"/>
          </a:p>
        </c:txPr>
        <c:crossAx val="344926080"/>
        <c:crosses val="autoZero"/>
        <c:auto val="1"/>
        <c:lblAlgn val="ctr"/>
        <c:lblOffset val="100"/>
        <c:noMultiLvlLbl val="0"/>
      </c:catAx>
      <c:valAx>
        <c:axId val="344926080"/>
        <c:scaling>
          <c:orientation val="minMax"/>
        </c:scaling>
        <c:delete val="0"/>
        <c:axPos val="l"/>
        <c:majorGridlines/>
        <c:numFmt formatCode="General" sourceLinked="1"/>
        <c:majorTickMark val="out"/>
        <c:minorTickMark val="none"/>
        <c:tickLblPos val="nextTo"/>
        <c:txPr>
          <a:bodyPr/>
          <a:lstStyle/>
          <a:p>
            <a:pPr>
              <a:defRPr sz="1600"/>
            </a:pPr>
            <a:endParaRPr lang="en-US"/>
          </a:p>
        </c:txPr>
        <c:crossAx val="34492454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barChart>
        <c:barDir val="col"/>
        <c:grouping val="clustered"/>
        <c:varyColors val="0"/>
        <c:ser>
          <c:idx val="0"/>
          <c:order val="0"/>
          <c:tx>
            <c:strRef>
              <c:f>Sheet1!$B$1</c:f>
              <c:strCache>
                <c:ptCount val="1"/>
                <c:pt idx="0">
                  <c:v>grads</c:v>
                </c:pt>
              </c:strCache>
            </c:strRef>
          </c:tx>
          <c:invertIfNegative val="0"/>
          <c:cat>
            <c:numRef>
              <c:f>Sheet1!$A$2:$A$7</c:f>
              <c:numCache>
                <c:formatCode>General</c:formatCode>
                <c:ptCount val="6"/>
                <c:pt idx="0">
                  <c:v>2005</c:v>
                </c:pt>
                <c:pt idx="1">
                  <c:v>2006</c:v>
                </c:pt>
                <c:pt idx="2">
                  <c:v>2007</c:v>
                </c:pt>
                <c:pt idx="3">
                  <c:v>2008</c:v>
                </c:pt>
                <c:pt idx="4">
                  <c:v>2009</c:v>
                </c:pt>
                <c:pt idx="5">
                  <c:v>2010</c:v>
                </c:pt>
              </c:numCache>
            </c:numRef>
          </c:cat>
          <c:val>
            <c:numRef>
              <c:f>Sheet1!$B$2:$B$7</c:f>
              <c:numCache>
                <c:formatCode>General</c:formatCode>
                <c:ptCount val="6"/>
                <c:pt idx="0">
                  <c:v>1775</c:v>
                </c:pt>
                <c:pt idx="1">
                  <c:v>1804</c:v>
                </c:pt>
                <c:pt idx="2">
                  <c:v>1885</c:v>
                </c:pt>
                <c:pt idx="3">
                  <c:v>1870</c:v>
                </c:pt>
                <c:pt idx="4">
                  <c:v>1878</c:v>
                </c:pt>
                <c:pt idx="5">
                  <c:v>1843</c:v>
                </c:pt>
              </c:numCache>
            </c:numRef>
          </c:val>
        </c:ser>
        <c:dLbls>
          <c:showLegendKey val="0"/>
          <c:showVal val="1"/>
          <c:showCatName val="0"/>
          <c:showSerName val="0"/>
          <c:showPercent val="0"/>
          <c:showBubbleSize val="0"/>
        </c:dLbls>
        <c:gapWidth val="150"/>
        <c:axId val="175380352"/>
        <c:axId val="175381888"/>
      </c:barChart>
      <c:catAx>
        <c:axId val="175380352"/>
        <c:scaling>
          <c:orientation val="minMax"/>
        </c:scaling>
        <c:delete val="0"/>
        <c:axPos val="b"/>
        <c:numFmt formatCode="General" sourceLinked="1"/>
        <c:majorTickMark val="out"/>
        <c:minorTickMark val="none"/>
        <c:tickLblPos val="nextTo"/>
        <c:crossAx val="175381888"/>
        <c:crosses val="autoZero"/>
        <c:auto val="1"/>
        <c:lblAlgn val="ctr"/>
        <c:lblOffset val="100"/>
        <c:noMultiLvlLbl val="0"/>
      </c:catAx>
      <c:valAx>
        <c:axId val="175381888"/>
        <c:scaling>
          <c:orientation val="minMax"/>
        </c:scaling>
        <c:delete val="0"/>
        <c:axPos val="l"/>
        <c:majorGridlines/>
        <c:numFmt formatCode="General" sourceLinked="1"/>
        <c:majorTickMark val="out"/>
        <c:minorTickMark val="none"/>
        <c:tickLblPos val="nextTo"/>
        <c:crossAx val="1753803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barChart>
        <c:barDir val="col"/>
        <c:grouping val="clustered"/>
        <c:varyColors val="0"/>
        <c:ser>
          <c:idx val="0"/>
          <c:order val="0"/>
          <c:tx>
            <c:strRef>
              <c:f>Sheet1!$B$1</c:f>
              <c:strCache>
                <c:ptCount val="1"/>
                <c:pt idx="0">
                  <c:v>Students</c:v>
                </c:pt>
              </c:strCache>
            </c:strRef>
          </c:tx>
          <c:invertIfNegative val="0"/>
          <c:cat>
            <c:numRef>
              <c:f>Sheet1!$A$2:$A$7</c:f>
              <c:numCache>
                <c:formatCode>General</c:formatCode>
                <c:ptCount val="6"/>
                <c:pt idx="0">
                  <c:v>2005</c:v>
                </c:pt>
                <c:pt idx="1">
                  <c:v>2006</c:v>
                </c:pt>
                <c:pt idx="2">
                  <c:v>2007</c:v>
                </c:pt>
                <c:pt idx="3">
                  <c:v>2008</c:v>
                </c:pt>
                <c:pt idx="4">
                  <c:v>2009</c:v>
                </c:pt>
                <c:pt idx="5">
                  <c:v>2010</c:v>
                </c:pt>
              </c:numCache>
            </c:numRef>
          </c:cat>
          <c:val>
            <c:numRef>
              <c:f>Sheet1!$B$2:$B$7</c:f>
              <c:numCache>
                <c:formatCode>General</c:formatCode>
                <c:ptCount val="6"/>
                <c:pt idx="0">
                  <c:v>675</c:v>
                </c:pt>
                <c:pt idx="1">
                  <c:v>651</c:v>
                </c:pt>
                <c:pt idx="2">
                  <c:v>666</c:v>
                </c:pt>
                <c:pt idx="3">
                  <c:v>928</c:v>
                </c:pt>
                <c:pt idx="4">
                  <c:v>1270</c:v>
                </c:pt>
                <c:pt idx="5">
                  <c:v>1654</c:v>
                </c:pt>
              </c:numCache>
            </c:numRef>
          </c:val>
        </c:ser>
        <c:dLbls>
          <c:showLegendKey val="0"/>
          <c:showVal val="1"/>
          <c:showCatName val="0"/>
          <c:showSerName val="0"/>
          <c:showPercent val="0"/>
          <c:showBubbleSize val="0"/>
        </c:dLbls>
        <c:gapWidth val="150"/>
        <c:axId val="175544192"/>
        <c:axId val="175545728"/>
      </c:barChart>
      <c:catAx>
        <c:axId val="175544192"/>
        <c:scaling>
          <c:orientation val="minMax"/>
        </c:scaling>
        <c:delete val="0"/>
        <c:axPos val="b"/>
        <c:numFmt formatCode="General" sourceLinked="1"/>
        <c:majorTickMark val="out"/>
        <c:minorTickMark val="none"/>
        <c:tickLblPos val="nextTo"/>
        <c:crossAx val="175545728"/>
        <c:crosses val="autoZero"/>
        <c:auto val="1"/>
        <c:lblAlgn val="ctr"/>
        <c:lblOffset val="100"/>
        <c:noMultiLvlLbl val="0"/>
      </c:catAx>
      <c:valAx>
        <c:axId val="175545728"/>
        <c:scaling>
          <c:orientation val="minMax"/>
        </c:scaling>
        <c:delete val="0"/>
        <c:axPos val="l"/>
        <c:majorGridlines/>
        <c:numFmt formatCode="General" sourceLinked="1"/>
        <c:majorTickMark val="out"/>
        <c:minorTickMark val="none"/>
        <c:tickLblPos val="nextTo"/>
        <c:crossAx val="1755441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scatterChart>
        <c:scatterStyle val="smoothMarker"/>
        <c:varyColors val="0"/>
        <c:ser>
          <c:idx val="0"/>
          <c:order val="0"/>
          <c:tx>
            <c:strRef>
              <c:f>Sheet1!$B$1</c:f>
              <c:strCache>
                <c:ptCount val="1"/>
                <c:pt idx="0">
                  <c:v>Y-Values</c:v>
                </c:pt>
              </c:strCache>
            </c:strRef>
          </c:tx>
          <c:dLbls>
            <c:dLbl>
              <c:idx val="0"/>
              <c:layout>
                <c:manualLayout>
                  <c:x val="6.5569599852650234E-3"/>
                  <c:y val="1.5854088036974242E-2"/>
                </c:manualLayout>
              </c:layout>
              <c:dLblPos val="r"/>
              <c:showLegendKey val="0"/>
              <c:showVal val="1"/>
              <c:showCatName val="0"/>
              <c:showSerName val="0"/>
              <c:showPercent val="0"/>
              <c:showBubbleSize val="0"/>
            </c:dLbl>
            <c:dLbl>
              <c:idx val="5"/>
              <c:layout>
                <c:manualLayout>
                  <c:x val="-3.6549707602339311E-2"/>
                  <c:y val="-5.7102777265916289E-2"/>
                </c:manualLayout>
              </c:layout>
              <c:dLblPos val="r"/>
              <c:showLegendKey val="0"/>
              <c:showVal val="1"/>
              <c:showCatName val="0"/>
              <c:showSerName val="0"/>
              <c:showPercent val="0"/>
              <c:showBubbleSize val="0"/>
            </c:dLbl>
            <c:dLblPos val="t"/>
            <c:showLegendKey val="0"/>
            <c:showVal val="1"/>
            <c:showCatName val="0"/>
            <c:showSerName val="0"/>
            <c:showPercent val="0"/>
            <c:showBubbleSize val="0"/>
            <c:showLeaderLines val="0"/>
          </c:dLbls>
          <c:xVal>
            <c:numRef>
              <c:f>Sheet1!$A$2:$A$7</c:f>
              <c:numCache>
                <c:formatCode>General</c:formatCode>
                <c:ptCount val="6"/>
                <c:pt idx="0">
                  <c:v>2005</c:v>
                </c:pt>
                <c:pt idx="1">
                  <c:v>2006</c:v>
                </c:pt>
                <c:pt idx="2">
                  <c:v>2007</c:v>
                </c:pt>
                <c:pt idx="3">
                  <c:v>2008</c:v>
                </c:pt>
                <c:pt idx="4">
                  <c:v>2009</c:v>
                </c:pt>
                <c:pt idx="5">
                  <c:v>2010</c:v>
                </c:pt>
              </c:numCache>
            </c:numRef>
          </c:xVal>
          <c:yVal>
            <c:numRef>
              <c:f>Sheet1!$B$2:$B$7</c:f>
              <c:numCache>
                <c:formatCode>General</c:formatCode>
                <c:ptCount val="6"/>
                <c:pt idx="0">
                  <c:v>753</c:v>
                </c:pt>
                <c:pt idx="1">
                  <c:v>1008</c:v>
                </c:pt>
                <c:pt idx="2">
                  <c:v>1059</c:v>
                </c:pt>
                <c:pt idx="3">
                  <c:v>1351</c:v>
                </c:pt>
                <c:pt idx="4">
                  <c:v>1308</c:v>
                </c:pt>
                <c:pt idx="5">
                  <c:v>1810</c:v>
                </c:pt>
              </c:numCache>
            </c:numRef>
          </c:yVal>
          <c:smooth val="1"/>
        </c:ser>
        <c:dLbls>
          <c:showLegendKey val="0"/>
          <c:showVal val="0"/>
          <c:showCatName val="0"/>
          <c:showSerName val="0"/>
          <c:showPercent val="0"/>
          <c:showBubbleSize val="0"/>
        </c:dLbls>
        <c:axId val="176704512"/>
        <c:axId val="177808128"/>
      </c:scatterChart>
      <c:valAx>
        <c:axId val="176704512"/>
        <c:scaling>
          <c:orientation val="minMax"/>
          <c:max val="2010"/>
          <c:min val="2005"/>
        </c:scaling>
        <c:delete val="0"/>
        <c:axPos val="b"/>
        <c:majorGridlines/>
        <c:numFmt formatCode="General" sourceLinked="1"/>
        <c:majorTickMark val="out"/>
        <c:minorTickMark val="none"/>
        <c:tickLblPos val="nextTo"/>
        <c:txPr>
          <a:bodyPr/>
          <a:lstStyle/>
          <a:p>
            <a:pPr>
              <a:defRPr sz="1000" b="1">
                <a:latin typeface="Arial" pitchFamily="34" charset="0"/>
                <a:cs typeface="Arial" pitchFamily="34" charset="0"/>
              </a:defRPr>
            </a:pPr>
            <a:endParaRPr lang="en-US"/>
          </a:p>
        </c:txPr>
        <c:crossAx val="177808128"/>
        <c:crosses val="autoZero"/>
        <c:crossBetween val="midCat"/>
        <c:majorUnit val="1"/>
      </c:valAx>
      <c:valAx>
        <c:axId val="177808128"/>
        <c:scaling>
          <c:orientation val="minMax"/>
          <c:min val="400"/>
        </c:scaling>
        <c:delete val="0"/>
        <c:axPos val="l"/>
        <c:majorGridlines/>
        <c:numFmt formatCode="General" sourceLinked="1"/>
        <c:majorTickMark val="out"/>
        <c:minorTickMark val="none"/>
        <c:tickLblPos val="nextTo"/>
        <c:txPr>
          <a:bodyPr/>
          <a:lstStyle/>
          <a:p>
            <a:pPr>
              <a:defRPr sz="1000">
                <a:latin typeface="Arial" pitchFamily="34" charset="0"/>
                <a:cs typeface="Arial" pitchFamily="34" charset="0"/>
              </a:defRPr>
            </a:pPr>
            <a:endParaRPr lang="en-US"/>
          </a:p>
        </c:txPr>
        <c:crossAx val="176704512"/>
        <c:crosses val="autoZero"/>
        <c:crossBetween val="midCat"/>
        <c:majorUnit val="200"/>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lineChart>
        <c:grouping val="standard"/>
        <c:varyColors val="0"/>
        <c:ser>
          <c:idx val="0"/>
          <c:order val="0"/>
          <c:tx>
            <c:strRef>
              <c:f>Sheet1!$B$1</c:f>
              <c:strCache>
                <c:ptCount val="1"/>
                <c:pt idx="0">
                  <c:v>scholars</c:v>
                </c:pt>
              </c:strCache>
            </c:strRef>
          </c:tx>
          <c:dLbls>
            <c:dLblPos val="t"/>
            <c:showLegendKey val="0"/>
            <c:showVal val="1"/>
            <c:showCatName val="0"/>
            <c:showSerName val="0"/>
            <c:showPercent val="0"/>
            <c:showBubbleSize val="0"/>
            <c:showLeaderLines val="0"/>
          </c:dLbls>
          <c:cat>
            <c:strRef>
              <c:f>Sheet1!$A$2:$A$8</c:f>
              <c:strCache>
                <c:ptCount val="7"/>
                <c:pt idx="0">
                  <c:v>2003-2004</c:v>
                </c:pt>
                <c:pt idx="1">
                  <c:v>2004-2005</c:v>
                </c:pt>
                <c:pt idx="2">
                  <c:v>2005-2006</c:v>
                </c:pt>
                <c:pt idx="3">
                  <c:v>2006-2007</c:v>
                </c:pt>
                <c:pt idx="4">
                  <c:v>2007-2008</c:v>
                </c:pt>
                <c:pt idx="5">
                  <c:v>2008-2009</c:v>
                </c:pt>
                <c:pt idx="6">
                  <c:v>2009-2010</c:v>
                </c:pt>
              </c:strCache>
            </c:strRef>
          </c:cat>
          <c:val>
            <c:numRef>
              <c:f>Sheet1!$B$2:$B$8</c:f>
              <c:numCache>
                <c:formatCode>General</c:formatCode>
                <c:ptCount val="7"/>
                <c:pt idx="0">
                  <c:v>1960</c:v>
                </c:pt>
                <c:pt idx="1">
                  <c:v>2107</c:v>
                </c:pt>
                <c:pt idx="2">
                  <c:v>2245</c:v>
                </c:pt>
                <c:pt idx="3">
                  <c:v>2398</c:v>
                </c:pt>
                <c:pt idx="4">
                  <c:v>2565</c:v>
                </c:pt>
                <c:pt idx="5">
                  <c:v>2833</c:v>
                </c:pt>
                <c:pt idx="6">
                  <c:v>2950</c:v>
                </c:pt>
              </c:numCache>
            </c:numRef>
          </c:val>
          <c:smooth val="1"/>
        </c:ser>
        <c:dLbls>
          <c:showLegendKey val="0"/>
          <c:showVal val="0"/>
          <c:showCatName val="0"/>
          <c:showSerName val="0"/>
          <c:showPercent val="0"/>
          <c:showBubbleSize val="0"/>
        </c:dLbls>
        <c:marker val="1"/>
        <c:smooth val="0"/>
        <c:axId val="177916928"/>
        <c:axId val="178262784"/>
      </c:lineChart>
      <c:catAx>
        <c:axId val="177916928"/>
        <c:scaling>
          <c:orientation val="minMax"/>
        </c:scaling>
        <c:delete val="0"/>
        <c:axPos val="b"/>
        <c:numFmt formatCode="General" sourceLinked="1"/>
        <c:majorTickMark val="out"/>
        <c:minorTickMark val="none"/>
        <c:tickLblPos val="nextTo"/>
        <c:txPr>
          <a:bodyPr/>
          <a:lstStyle/>
          <a:p>
            <a:pPr>
              <a:defRPr sz="1100" b="1"/>
            </a:pPr>
            <a:endParaRPr lang="en-US"/>
          </a:p>
        </c:txPr>
        <c:crossAx val="178262784"/>
        <c:crosses val="autoZero"/>
        <c:auto val="1"/>
        <c:lblAlgn val="ctr"/>
        <c:lblOffset val="100"/>
        <c:noMultiLvlLbl val="0"/>
      </c:catAx>
      <c:valAx>
        <c:axId val="178262784"/>
        <c:scaling>
          <c:orientation val="minMax"/>
          <c:min val="1700"/>
        </c:scaling>
        <c:delete val="0"/>
        <c:axPos val="l"/>
        <c:majorGridlines/>
        <c:numFmt formatCode="General" sourceLinked="1"/>
        <c:majorTickMark val="out"/>
        <c:minorTickMark val="none"/>
        <c:tickLblPos val="nextTo"/>
        <c:crossAx val="177916928"/>
        <c:crosses val="autoZero"/>
        <c:crossBetween val="between"/>
        <c:minorUnit val="200"/>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barChart>
        <c:barDir val="col"/>
        <c:grouping val="clustered"/>
        <c:varyColors val="0"/>
        <c:ser>
          <c:idx val="0"/>
          <c:order val="0"/>
          <c:tx>
            <c:strRef>
              <c:f>Sheet1!$B$1</c:f>
              <c:strCache>
                <c:ptCount val="1"/>
                <c:pt idx="0">
                  <c:v>VSR</c:v>
                </c:pt>
              </c:strCache>
            </c:strRef>
          </c:tx>
          <c:invertIfNegative val="0"/>
          <c:dLbls>
            <c:dLbl>
              <c:idx val="0"/>
              <c:layout>
                <c:manualLayout>
                  <c:x val="0"/>
                  <c:y val="-1.6836199685282539E-2"/>
                </c:manualLayout>
              </c:layout>
              <c:dLblPos val="outEnd"/>
              <c:showLegendKey val="0"/>
              <c:showVal val="1"/>
              <c:showCatName val="0"/>
              <c:showSerName val="0"/>
              <c:showPercent val="0"/>
              <c:showBubbleSize val="0"/>
            </c:dLbl>
            <c:dLblPos val="outEnd"/>
            <c:showLegendKey val="0"/>
            <c:showVal val="1"/>
            <c:showCatName val="0"/>
            <c:showSerName val="0"/>
            <c:showPercent val="0"/>
            <c:showBubbleSize val="0"/>
            <c:showLeaderLines val="0"/>
          </c:dLbls>
          <c:cat>
            <c:strRef>
              <c:f>Sheet1!$A$2:$A$8</c:f>
              <c:strCache>
                <c:ptCount val="7"/>
                <c:pt idx="0">
                  <c:v>2003-2004</c:v>
                </c:pt>
                <c:pt idx="1">
                  <c:v>2004-2005</c:v>
                </c:pt>
                <c:pt idx="2">
                  <c:v>2005-2006</c:v>
                </c:pt>
                <c:pt idx="3">
                  <c:v>2006-2007</c:v>
                </c:pt>
                <c:pt idx="4">
                  <c:v>2007-2008</c:v>
                </c:pt>
                <c:pt idx="5">
                  <c:v>2008-2009</c:v>
                </c:pt>
                <c:pt idx="6">
                  <c:v>2009-2010</c:v>
                </c:pt>
              </c:strCache>
            </c:strRef>
          </c:cat>
          <c:val>
            <c:numRef>
              <c:f>Sheet1!$B$2:$B$8</c:f>
              <c:numCache>
                <c:formatCode>General</c:formatCode>
                <c:ptCount val="7"/>
                <c:pt idx="0">
                  <c:v>81</c:v>
                </c:pt>
                <c:pt idx="1">
                  <c:v>193</c:v>
                </c:pt>
                <c:pt idx="2">
                  <c:v>256</c:v>
                </c:pt>
                <c:pt idx="3">
                  <c:v>331</c:v>
                </c:pt>
                <c:pt idx="4">
                  <c:v>374</c:v>
                </c:pt>
                <c:pt idx="5">
                  <c:v>466</c:v>
                </c:pt>
                <c:pt idx="6">
                  <c:v>537</c:v>
                </c:pt>
              </c:numCache>
            </c:numRef>
          </c:val>
        </c:ser>
        <c:dLbls>
          <c:showLegendKey val="0"/>
          <c:showVal val="1"/>
          <c:showCatName val="0"/>
          <c:showSerName val="0"/>
          <c:showPercent val="0"/>
          <c:showBubbleSize val="0"/>
        </c:dLbls>
        <c:gapWidth val="150"/>
        <c:axId val="178332032"/>
        <c:axId val="178333568"/>
      </c:barChart>
      <c:catAx>
        <c:axId val="178332032"/>
        <c:scaling>
          <c:orientation val="minMax"/>
        </c:scaling>
        <c:delete val="0"/>
        <c:axPos val="b"/>
        <c:majorTickMark val="out"/>
        <c:minorTickMark val="none"/>
        <c:tickLblPos val="nextTo"/>
        <c:txPr>
          <a:bodyPr/>
          <a:lstStyle/>
          <a:p>
            <a:pPr>
              <a:defRPr sz="1100" b="1"/>
            </a:pPr>
            <a:endParaRPr lang="en-US"/>
          </a:p>
        </c:txPr>
        <c:crossAx val="178333568"/>
        <c:crosses val="autoZero"/>
        <c:auto val="1"/>
        <c:lblAlgn val="ctr"/>
        <c:lblOffset val="100"/>
        <c:noMultiLvlLbl val="0"/>
      </c:catAx>
      <c:valAx>
        <c:axId val="178333568"/>
        <c:scaling>
          <c:orientation val="minMax"/>
        </c:scaling>
        <c:delete val="0"/>
        <c:axPos val="l"/>
        <c:majorGridlines/>
        <c:numFmt formatCode="General" sourceLinked="1"/>
        <c:majorTickMark val="out"/>
        <c:minorTickMark val="none"/>
        <c:tickLblPos val="nextTo"/>
        <c:crossAx val="1783320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All Sources of Revenue for Fiscal year 2010-11 </a:t>
            </a:r>
          </a:p>
          <a:p>
            <a:pPr>
              <a:defRPr/>
            </a:pPr>
            <a:r>
              <a:rPr lang="en-US"/>
              <a:t>(as of March 2011)</a:t>
            </a:r>
          </a:p>
        </c:rich>
      </c:tx>
      <c:layout>
        <c:manualLayout>
          <c:xMode val="edge"/>
          <c:yMode val="edge"/>
          <c:x val="0.18971485472210747"/>
          <c:y val="2.8060332808803996E-2"/>
        </c:manualLayout>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11362342865036608"/>
          <c:y val="0.28798231182674594"/>
          <c:w val="0.61704436616475677"/>
          <c:h val="0.67091018439836669"/>
        </c:manualLayout>
      </c:layout>
      <c:pie3DChart>
        <c:varyColors val="1"/>
        <c:ser>
          <c:idx val="0"/>
          <c:order val="0"/>
          <c:tx>
            <c:strRef>
              <c:f>Sheet1!$A$1</c:f>
              <c:strCache>
                <c:ptCount val="1"/>
                <c:pt idx="0">
                  <c:v>All Sources of Revenue for Fiscal year 2010-11 (as of March 2011)</c:v>
                </c:pt>
              </c:strCache>
            </c:strRef>
          </c:tx>
          <c:dPt>
            <c:idx val="0"/>
            <c:bubble3D val="0"/>
            <c:spPr>
              <a:solidFill>
                <a:srgbClr val="0000FF"/>
              </a:solidFill>
            </c:spPr>
          </c:dPt>
          <c:dPt>
            <c:idx val="1"/>
            <c:bubble3D val="0"/>
            <c:spPr>
              <a:solidFill>
                <a:srgbClr val="CC0000"/>
              </a:solidFill>
            </c:spPr>
          </c:dPt>
          <c:dLbls>
            <c:dLbl>
              <c:idx val="0"/>
              <c:layout>
                <c:manualLayout>
                  <c:x val="-0.11988304093567265"/>
                  <c:y val="-0.3872325927614948"/>
                </c:manualLayout>
              </c:layout>
              <c:dLblPos val="bestFit"/>
              <c:showLegendKey val="0"/>
              <c:showVal val="1"/>
              <c:showCatName val="0"/>
              <c:showSerName val="0"/>
              <c:showPercent val="0"/>
              <c:showBubbleSize val="0"/>
            </c:dLbl>
            <c:dLbl>
              <c:idx val="1"/>
              <c:layout>
                <c:manualLayout>
                  <c:x val="2.3391812865497082E-2"/>
                  <c:y val="-0.22448266247043183"/>
                </c:manualLayout>
              </c:layout>
              <c:dLblPos val="bestFit"/>
              <c:showLegendKey val="0"/>
              <c:showVal val="1"/>
              <c:showCatName val="0"/>
              <c:showSerName val="0"/>
              <c:showPercent val="0"/>
              <c:showBubbleSize val="0"/>
            </c:dLbl>
            <c:dLblPos val="outEnd"/>
            <c:showLegendKey val="0"/>
            <c:showVal val="1"/>
            <c:showCatName val="0"/>
            <c:showSerName val="0"/>
            <c:showPercent val="0"/>
            <c:showBubbleSize val="0"/>
            <c:showLeaderLines val="1"/>
          </c:dLbls>
          <c:cat>
            <c:strRef>
              <c:f>Sheet1!$A$2:$A$4</c:f>
              <c:strCache>
                <c:ptCount val="3"/>
                <c:pt idx="0">
                  <c:v>Recharge Revenue</c:v>
                </c:pt>
                <c:pt idx="1">
                  <c:v>Student Fees</c:v>
                </c:pt>
                <c:pt idx="2">
                  <c:v>Summer Session</c:v>
                </c:pt>
              </c:strCache>
            </c:strRef>
          </c:cat>
          <c:val>
            <c:numRef>
              <c:f>Sheet1!$B$2:$B$4</c:f>
              <c:numCache>
                <c:formatCode>_("$"* #,##0_);_("$"* \(#,##0\);_("$"* "-"??_);_(@_)</c:formatCode>
                <c:ptCount val="3"/>
                <c:pt idx="0">
                  <c:v>763770</c:v>
                </c:pt>
                <c:pt idx="1">
                  <c:v>413707</c:v>
                </c:pt>
                <c:pt idx="2">
                  <c:v>131950</c:v>
                </c:pt>
              </c:numCache>
            </c:numRef>
          </c:val>
        </c:ser>
        <c:dLbls>
          <c:showLegendKey val="0"/>
          <c:showVal val="1"/>
          <c:showCatName val="0"/>
          <c:showSerName val="0"/>
          <c:showPercent val="0"/>
          <c:showBubbleSize val="0"/>
          <c:showLeaderLines val="1"/>
        </c:dLbls>
      </c:pie3DChart>
    </c:plotArea>
    <c:legend>
      <c:legendPos val="r"/>
      <c:overlay val="0"/>
    </c:legend>
    <c:plotVisOnly val="1"/>
    <c:dispBlanksAs val="zero"/>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lineChart>
        <c:grouping val="standard"/>
        <c:varyColors val="0"/>
        <c:ser>
          <c:idx val="0"/>
          <c:order val="0"/>
          <c:tx>
            <c:strRef>
              <c:f>Sheet1!$B$1</c:f>
              <c:strCache>
                <c:ptCount val="1"/>
                <c:pt idx="0">
                  <c:v>Y-Values</c:v>
                </c:pt>
              </c:strCache>
            </c:strRef>
          </c:tx>
          <c:dLbls>
            <c:dLbl>
              <c:idx val="0"/>
              <c:layout>
                <c:manualLayout>
                  <c:x val="-5.8538011695906431E-2"/>
                  <c:y val="-4.5078814183592351E-2"/>
                </c:manualLayout>
              </c:layout>
              <c:dLblPos val="r"/>
              <c:showLegendKey val="0"/>
              <c:showVal val="1"/>
              <c:showCatName val="0"/>
              <c:showSerName val="0"/>
              <c:showPercent val="0"/>
              <c:showBubbleSize val="0"/>
            </c:dLbl>
            <c:dLbl>
              <c:idx val="2"/>
              <c:layout>
                <c:manualLayout>
                  <c:x val="-2.7722981995671588E-2"/>
                  <c:y val="4.7520284085460732E-2"/>
                </c:manualLayout>
              </c:layout>
              <c:dLblPos val="r"/>
              <c:showLegendKey val="0"/>
              <c:showVal val="1"/>
              <c:showCatName val="0"/>
              <c:showSerName val="0"/>
              <c:showPercent val="0"/>
              <c:showBubbleSize val="0"/>
            </c:dLbl>
            <c:dLbl>
              <c:idx val="3"/>
              <c:layout>
                <c:manualLayout>
                  <c:x val="-6.3834093106782702E-2"/>
                  <c:y val="-4.2272780902711964E-2"/>
                </c:manualLayout>
              </c:layout>
              <c:dLblPos val="r"/>
              <c:showLegendKey val="0"/>
              <c:showVal val="1"/>
              <c:showCatName val="0"/>
              <c:showSerName val="0"/>
              <c:showPercent val="0"/>
              <c:showBubbleSize val="0"/>
            </c:dLbl>
            <c:dLbl>
              <c:idx val="5"/>
              <c:layout>
                <c:manualLayout>
                  <c:x val="-5.8457659897775939E-2"/>
                  <c:y val="-4.5078814183592296E-2"/>
                </c:manualLayout>
              </c:layout>
              <c:dLblPos val="r"/>
              <c:showLegendKey val="0"/>
              <c:showVal val="1"/>
              <c:showCatName val="0"/>
              <c:showSerName val="0"/>
              <c:showPercent val="0"/>
              <c:showBubbleSize val="0"/>
            </c:dLbl>
            <c:dLbl>
              <c:idx val="6"/>
              <c:layout>
                <c:manualLayout>
                  <c:x val="-8.038748445917944E-2"/>
                  <c:y val="8.3998716736905885E-2"/>
                </c:manualLayout>
              </c:layout>
              <c:dLblPos val="r"/>
              <c:showLegendKey val="0"/>
              <c:showVal val="1"/>
              <c:showCatName val="0"/>
              <c:showSerName val="0"/>
              <c:showPercent val="0"/>
              <c:showBubbleSize val="0"/>
            </c:dLbl>
            <c:dLbl>
              <c:idx val="8"/>
              <c:layout>
                <c:manualLayout>
                  <c:x val="-1.9419694248745244E-2"/>
                  <c:y val="-3.9466747621831597E-2"/>
                </c:manualLayout>
              </c:layout>
              <c:dLblPos val="r"/>
              <c:showLegendKey val="0"/>
              <c:showVal val="1"/>
              <c:showCatName val="0"/>
              <c:showSerName val="0"/>
              <c:showPercent val="0"/>
              <c:showBubbleSize val="0"/>
            </c:dLbl>
            <c:numFmt formatCode="&quot;$&quot;#,##0" sourceLinked="0"/>
            <c:txPr>
              <a:bodyPr/>
              <a:lstStyle/>
              <a:p>
                <a:pPr>
                  <a:defRPr sz="1400"/>
                </a:pPr>
                <a:endParaRPr lang="en-US"/>
              </a:p>
            </c:txPr>
            <c:dLblPos val="b"/>
            <c:showLegendKey val="0"/>
            <c:showVal val="1"/>
            <c:showCatName val="0"/>
            <c:showSerName val="0"/>
            <c:showPercent val="0"/>
            <c:showBubbleSize val="0"/>
            <c:showLeaderLines val="0"/>
          </c:dLbls>
          <c:cat>
            <c:strRef>
              <c:f>Sheet1!$A$2:$A$10</c:f>
              <c:strCache>
                <c:ptCount val="9"/>
                <c:pt idx="0">
                  <c:v>2002-2003</c:v>
                </c:pt>
                <c:pt idx="1">
                  <c:v>2003-2004</c:v>
                </c:pt>
                <c:pt idx="2">
                  <c:v>2004-2005</c:v>
                </c:pt>
                <c:pt idx="3">
                  <c:v>2005-2006</c:v>
                </c:pt>
                <c:pt idx="4">
                  <c:v>2006-2007</c:v>
                </c:pt>
                <c:pt idx="5">
                  <c:v>2007-2008</c:v>
                </c:pt>
                <c:pt idx="6">
                  <c:v>2008-2009</c:v>
                </c:pt>
                <c:pt idx="7">
                  <c:v>2009-2010</c:v>
                </c:pt>
                <c:pt idx="8">
                  <c:v>2010-2011</c:v>
                </c:pt>
              </c:strCache>
            </c:strRef>
          </c:cat>
          <c:val>
            <c:numRef>
              <c:f>Sheet1!$B$2:$B$10</c:f>
              <c:numCache>
                <c:formatCode>_("$"* #,##0_);_("$"* \(#,##0\);_("$"* "-"??_);_(@_)</c:formatCode>
                <c:ptCount val="9"/>
                <c:pt idx="0">
                  <c:v>484900</c:v>
                </c:pt>
                <c:pt idx="1">
                  <c:v>378921</c:v>
                </c:pt>
                <c:pt idx="2">
                  <c:v>390874</c:v>
                </c:pt>
                <c:pt idx="3">
                  <c:v>401382</c:v>
                </c:pt>
                <c:pt idx="4">
                  <c:v>378785</c:v>
                </c:pt>
                <c:pt idx="5">
                  <c:v>396885</c:v>
                </c:pt>
                <c:pt idx="6">
                  <c:v>383992</c:v>
                </c:pt>
                <c:pt idx="7">
                  <c:v>350838</c:v>
                </c:pt>
                <c:pt idx="8">
                  <c:v>413707</c:v>
                </c:pt>
              </c:numCache>
            </c:numRef>
          </c:val>
          <c:smooth val="1"/>
        </c:ser>
        <c:dLbls>
          <c:showLegendKey val="0"/>
          <c:showVal val="1"/>
          <c:showCatName val="0"/>
          <c:showSerName val="0"/>
          <c:showPercent val="0"/>
          <c:showBubbleSize val="0"/>
        </c:dLbls>
        <c:marker val="1"/>
        <c:smooth val="0"/>
        <c:axId val="332248960"/>
        <c:axId val="332250496"/>
      </c:lineChart>
      <c:catAx>
        <c:axId val="332248960"/>
        <c:scaling>
          <c:orientation val="minMax"/>
        </c:scaling>
        <c:delete val="0"/>
        <c:axPos val="b"/>
        <c:numFmt formatCode="General" sourceLinked="1"/>
        <c:majorTickMark val="out"/>
        <c:minorTickMark val="none"/>
        <c:tickLblPos val="nextTo"/>
        <c:txPr>
          <a:bodyPr/>
          <a:lstStyle/>
          <a:p>
            <a:pPr>
              <a:defRPr sz="1000" b="1"/>
            </a:pPr>
            <a:endParaRPr lang="en-US"/>
          </a:p>
        </c:txPr>
        <c:crossAx val="332250496"/>
        <c:crosses val="autoZero"/>
        <c:auto val="1"/>
        <c:lblAlgn val="ctr"/>
        <c:lblOffset val="100"/>
        <c:noMultiLvlLbl val="1"/>
      </c:catAx>
      <c:valAx>
        <c:axId val="332250496"/>
        <c:scaling>
          <c:orientation val="minMax"/>
          <c:min val="325000"/>
        </c:scaling>
        <c:delete val="0"/>
        <c:axPos val="l"/>
        <c:majorGridlines/>
        <c:numFmt formatCode="_(&quot;$&quot;* #,##0_);_(&quot;$&quot;* \(#,##0\);_(&quot;$&quot;* &quot;-&quot;_);_(@_)" sourceLinked="0"/>
        <c:majorTickMark val="out"/>
        <c:minorTickMark val="none"/>
        <c:tickLblPos val="nextTo"/>
        <c:crossAx val="332248960"/>
        <c:crosses val="autoZero"/>
        <c:crossBetween val="between"/>
      </c:valAx>
    </c:plotArea>
    <c:plotVisOnly val="1"/>
    <c:dispBlanksAs val="gap"/>
    <c:showDLblsOverMax val="0"/>
  </c:chart>
  <c:txPr>
    <a:bodyPr/>
    <a:lstStyle/>
    <a:p>
      <a:pPr>
        <a:defRPr sz="10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Sheet1!$A$2:$A$10</c:f>
              <c:strCache>
                <c:ptCount val="9"/>
                <c:pt idx="0">
                  <c:v>2002-03</c:v>
                </c:pt>
                <c:pt idx="1">
                  <c:v>2003-04</c:v>
                </c:pt>
                <c:pt idx="2">
                  <c:v>2004-05</c:v>
                </c:pt>
                <c:pt idx="3">
                  <c:v>2005-06</c:v>
                </c:pt>
                <c:pt idx="4">
                  <c:v>2006-07</c:v>
                </c:pt>
                <c:pt idx="5">
                  <c:v>2007-08</c:v>
                </c:pt>
                <c:pt idx="6">
                  <c:v>2008-09</c:v>
                </c:pt>
                <c:pt idx="7">
                  <c:v>2009-10</c:v>
                </c:pt>
                <c:pt idx="8">
                  <c:v>2010-11</c:v>
                </c:pt>
              </c:strCache>
            </c:strRef>
          </c:cat>
          <c:val>
            <c:numRef>
              <c:f>Sheet1!$B$2:$B$10</c:f>
              <c:numCache>
                <c:formatCode>_("$"* #,##0_);_("$"* \(#,##0\);_("$"* "-"??_);_(@_)</c:formatCode>
                <c:ptCount val="9"/>
                <c:pt idx="0">
                  <c:v>366265</c:v>
                </c:pt>
                <c:pt idx="1">
                  <c:v>531753</c:v>
                </c:pt>
                <c:pt idx="2">
                  <c:v>563185</c:v>
                </c:pt>
                <c:pt idx="3">
                  <c:v>727858</c:v>
                </c:pt>
                <c:pt idx="4">
                  <c:v>814590</c:v>
                </c:pt>
                <c:pt idx="5">
                  <c:v>873092</c:v>
                </c:pt>
                <c:pt idx="6">
                  <c:v>1035040</c:v>
                </c:pt>
                <c:pt idx="7">
                  <c:v>1090808</c:v>
                </c:pt>
                <c:pt idx="8">
                  <c:v>763770</c:v>
                </c:pt>
              </c:numCache>
            </c:numRef>
          </c:val>
        </c:ser>
        <c:dLbls>
          <c:showLegendKey val="0"/>
          <c:showVal val="0"/>
          <c:showCatName val="0"/>
          <c:showSerName val="0"/>
          <c:showPercent val="0"/>
          <c:showBubbleSize val="0"/>
        </c:dLbls>
        <c:gapWidth val="150"/>
        <c:axId val="338475264"/>
        <c:axId val="338481152"/>
      </c:barChart>
      <c:catAx>
        <c:axId val="338475264"/>
        <c:scaling>
          <c:orientation val="minMax"/>
        </c:scaling>
        <c:delete val="0"/>
        <c:axPos val="b"/>
        <c:majorTickMark val="out"/>
        <c:minorTickMark val="none"/>
        <c:tickLblPos val="nextTo"/>
        <c:txPr>
          <a:bodyPr/>
          <a:lstStyle/>
          <a:p>
            <a:pPr>
              <a:defRPr sz="1400" b="1"/>
            </a:pPr>
            <a:endParaRPr lang="en-US"/>
          </a:p>
        </c:txPr>
        <c:crossAx val="338481152"/>
        <c:crosses val="autoZero"/>
        <c:auto val="1"/>
        <c:lblAlgn val="ctr"/>
        <c:lblOffset val="100"/>
        <c:noMultiLvlLbl val="0"/>
      </c:catAx>
      <c:valAx>
        <c:axId val="338481152"/>
        <c:scaling>
          <c:orientation val="minMax"/>
        </c:scaling>
        <c:delete val="0"/>
        <c:axPos val="l"/>
        <c:majorGridlines/>
        <c:numFmt formatCode="_(&quot;$&quot;* #,##0_);_(&quot;$&quot;* \(#,##0\);_(&quot;$&quot;* &quot;-&quot;??_);_(@_)" sourceLinked="1"/>
        <c:majorTickMark val="out"/>
        <c:minorTickMark val="none"/>
        <c:tickLblPos val="nextTo"/>
        <c:txPr>
          <a:bodyPr/>
          <a:lstStyle/>
          <a:p>
            <a:pPr>
              <a:defRPr sz="1000"/>
            </a:pPr>
            <a:endParaRPr lang="en-US"/>
          </a:p>
        </c:txPr>
        <c:crossAx val="3384752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4229" tIns="47114" rIns="94229" bIns="47114" rtlCol="0"/>
          <a:lstStyle>
            <a:lvl1pPr algn="l">
              <a:defRPr sz="1200"/>
            </a:lvl1pPr>
          </a:lstStyle>
          <a:p>
            <a:pPr>
              <a:defRPr/>
            </a:pPr>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4229" tIns="47114" rIns="94229" bIns="47114" rtlCol="0"/>
          <a:lstStyle>
            <a:lvl1pPr algn="r">
              <a:defRPr sz="1200"/>
            </a:lvl1pPr>
          </a:lstStyle>
          <a:p>
            <a:pPr>
              <a:defRPr/>
            </a:pPr>
            <a:fld id="{126971FB-BBC5-46F7-87A2-CB2FEEB5A597}" type="datetimeFigureOut">
              <a:rPr lang="en-US"/>
              <a:pPr>
                <a:defRPr/>
              </a:pPr>
              <a:t>5/24/2011</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pPr lvl="0"/>
            <a:endParaRPr lang="en-US" noProof="0" smtClean="0"/>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4229" tIns="47114" rIns="94229" bIns="4711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916988"/>
            <a:ext cx="3078163" cy="469900"/>
          </a:xfrm>
          <a:prstGeom prst="rect">
            <a:avLst/>
          </a:prstGeom>
        </p:spPr>
        <p:txBody>
          <a:bodyPr vert="horz" lIns="94229" tIns="47114" rIns="94229" bIns="47114"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4229" tIns="47114" rIns="94229" bIns="47114" rtlCol="0" anchor="b"/>
          <a:lstStyle>
            <a:lvl1pPr algn="r">
              <a:defRPr sz="1200"/>
            </a:lvl1pPr>
          </a:lstStyle>
          <a:p>
            <a:pPr>
              <a:defRPr/>
            </a:pPr>
            <a:fld id="{FB4CA1CF-C92D-4AFF-81B1-CAA3C3A67FD4}" type="slidenum">
              <a:rPr lang="en-US"/>
              <a:pPr>
                <a:defRPr/>
              </a:pPr>
              <a:t>‹#›</a:t>
            </a:fld>
            <a:endParaRPr lang="en-US"/>
          </a:p>
        </p:txBody>
      </p:sp>
    </p:spTree>
    <p:extLst>
      <p:ext uri="{BB962C8B-B14F-4D97-AF65-F5344CB8AC3E}">
        <p14:creationId xmlns:p14="http://schemas.microsoft.com/office/powerpoint/2010/main" val="5053331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340C955-EB62-44F6-A04F-90D3683985C1}" type="slidenum">
              <a:rPr lang="en-US" sz="1200" smtClean="0"/>
              <a:pPr eaLnBrk="1" hangingPunct="1"/>
              <a:t>8</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a:t>
            </a:r>
            <a:r>
              <a:rPr lang="en-US" baseline="0" dirty="0" smtClean="0"/>
              <a:t> from Don’s Scholar Open Doors Report</a:t>
            </a:r>
            <a:endParaRPr lang="en-US" dirty="0"/>
          </a:p>
        </p:txBody>
      </p:sp>
      <p:sp>
        <p:nvSpPr>
          <p:cNvPr id="4" name="Slide Number Placeholder 3"/>
          <p:cNvSpPr>
            <a:spLocks noGrp="1"/>
          </p:cNvSpPr>
          <p:nvPr>
            <p:ph type="sldNum" sz="quarter" idx="10"/>
          </p:nvPr>
        </p:nvSpPr>
        <p:spPr/>
        <p:txBody>
          <a:bodyPr/>
          <a:lstStyle/>
          <a:p>
            <a:pPr>
              <a:defRPr/>
            </a:pPr>
            <a:fld id="{FB4CA1CF-C92D-4AFF-81B1-CAA3C3A67FD4}" type="slidenum">
              <a:rPr lang="en-US" smtClean="0"/>
              <a:pPr>
                <a:defRPr/>
              </a:pPr>
              <a:t>10</a:t>
            </a:fld>
            <a:endParaRPr lang="en-US"/>
          </a:p>
        </p:txBody>
      </p:sp>
    </p:spTree>
    <p:extLst>
      <p:ext uri="{BB962C8B-B14F-4D97-AF65-F5344CB8AC3E}">
        <p14:creationId xmlns:p14="http://schemas.microsoft.com/office/powerpoint/2010/main" val="1607535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Visiting student researchers</a:t>
            </a:r>
            <a:r>
              <a:rPr lang="en-US" baseline="0" dirty="0" smtClean="0"/>
              <a:t> data captured yearly between 7/1 to 6/30 of the following year (7/1/03 to 6/30/04)</a:t>
            </a:r>
            <a:endParaRPr lang="en-US" dirty="0"/>
          </a:p>
        </p:txBody>
      </p:sp>
      <p:sp>
        <p:nvSpPr>
          <p:cNvPr id="4" name="Slide Number Placeholder 3"/>
          <p:cNvSpPr>
            <a:spLocks noGrp="1"/>
          </p:cNvSpPr>
          <p:nvPr>
            <p:ph type="sldNum" sz="quarter" idx="10"/>
          </p:nvPr>
        </p:nvSpPr>
        <p:spPr/>
        <p:txBody>
          <a:bodyPr/>
          <a:lstStyle/>
          <a:p>
            <a:pPr>
              <a:defRPr/>
            </a:pPr>
            <a:fld id="{FB4CA1CF-C92D-4AFF-81B1-CAA3C3A67FD4}" type="slidenum">
              <a:rPr lang="en-US" smtClean="0"/>
              <a:pPr>
                <a:defRPr/>
              </a:pPr>
              <a:t>11</a:t>
            </a:fld>
            <a:endParaRPr lang="en-US"/>
          </a:p>
        </p:txBody>
      </p:sp>
    </p:spTree>
    <p:extLst>
      <p:ext uri="{BB962C8B-B14F-4D97-AF65-F5344CB8AC3E}">
        <p14:creationId xmlns:p14="http://schemas.microsoft.com/office/powerpoint/2010/main" val="2454428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FB4CA1CF-C92D-4AFF-81B1-CAA3C3A67FD4}" type="slidenum">
              <a:rPr lang="en-US" smtClean="0"/>
              <a:pPr>
                <a:defRPr/>
              </a:pPr>
              <a:t>24</a:t>
            </a:fld>
            <a:endParaRPr lang="en-US"/>
          </a:p>
        </p:txBody>
      </p:sp>
    </p:spTree>
    <p:extLst>
      <p:ext uri="{BB962C8B-B14F-4D97-AF65-F5344CB8AC3E}">
        <p14:creationId xmlns:p14="http://schemas.microsoft.com/office/powerpoint/2010/main" val="1994043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B4CA1CF-C92D-4AFF-81B1-CAA3C3A67FD4}" type="slidenum">
              <a:rPr lang="en-US" smtClean="0"/>
              <a:pPr>
                <a:defRPr/>
              </a:pPr>
              <a:t>25</a:t>
            </a:fld>
            <a:endParaRPr lang="en-US"/>
          </a:p>
        </p:txBody>
      </p:sp>
    </p:spTree>
    <p:extLst>
      <p:ext uri="{BB962C8B-B14F-4D97-AF65-F5344CB8AC3E}">
        <p14:creationId xmlns:p14="http://schemas.microsoft.com/office/powerpoint/2010/main" val="754007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B4CA1CF-C92D-4AFF-81B1-CAA3C3A67FD4}" type="slidenum">
              <a:rPr lang="en-US" smtClean="0"/>
              <a:pPr>
                <a:defRPr/>
              </a:pPr>
              <a:t>26</a:t>
            </a:fld>
            <a:endParaRPr lang="en-US"/>
          </a:p>
        </p:txBody>
      </p:sp>
    </p:spTree>
    <p:extLst>
      <p:ext uri="{BB962C8B-B14F-4D97-AF65-F5344CB8AC3E}">
        <p14:creationId xmlns:p14="http://schemas.microsoft.com/office/powerpoint/2010/main" val="754007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B4CA1CF-C92D-4AFF-81B1-CAA3C3A67FD4}" type="slidenum">
              <a:rPr lang="en-US" smtClean="0"/>
              <a:pPr>
                <a:defRPr/>
              </a:pPr>
              <a:t>30</a:t>
            </a:fld>
            <a:endParaRPr lang="en-US"/>
          </a:p>
        </p:txBody>
      </p:sp>
    </p:spTree>
    <p:extLst>
      <p:ext uri="{BB962C8B-B14F-4D97-AF65-F5344CB8AC3E}">
        <p14:creationId xmlns:p14="http://schemas.microsoft.com/office/powerpoint/2010/main" val="213969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9A4E6AB8-FA8E-465F-BCB5-73AA5E5B33ED}" type="slidenum">
              <a:rPr lang="en-US"/>
              <a:pPr>
                <a:defRPr/>
              </a:pPr>
              <a:t>‹#›</a:t>
            </a:fld>
            <a:endParaRPr lang="en-US"/>
          </a:p>
        </p:txBody>
      </p:sp>
    </p:spTree>
    <p:extLst>
      <p:ext uri="{BB962C8B-B14F-4D97-AF65-F5344CB8AC3E}">
        <p14:creationId xmlns:p14="http://schemas.microsoft.com/office/powerpoint/2010/main" val="365392929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B98C8C3-317F-43AB-B45F-E0FA302D5C18}" type="slidenum">
              <a:rPr lang="en-US"/>
              <a:pPr>
                <a:defRPr/>
              </a:pPr>
              <a:t>‹#›</a:t>
            </a:fld>
            <a:endParaRPr lang="en-US"/>
          </a:p>
        </p:txBody>
      </p:sp>
    </p:spTree>
    <p:extLst>
      <p:ext uri="{BB962C8B-B14F-4D97-AF65-F5344CB8AC3E}">
        <p14:creationId xmlns:p14="http://schemas.microsoft.com/office/powerpoint/2010/main" val="563316675"/>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8F647C-3056-4424-9048-16AE65C8E86A}" type="slidenum">
              <a:rPr lang="en-US"/>
              <a:pPr>
                <a:defRPr/>
              </a:pPr>
              <a:t>‹#›</a:t>
            </a:fld>
            <a:endParaRPr lang="en-US"/>
          </a:p>
        </p:txBody>
      </p:sp>
    </p:spTree>
    <p:extLst>
      <p:ext uri="{BB962C8B-B14F-4D97-AF65-F5344CB8AC3E}">
        <p14:creationId xmlns:p14="http://schemas.microsoft.com/office/powerpoint/2010/main" val="344999516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2F9697EF-4F4D-444E-B190-2E7CA2E14A08}" type="slidenum">
              <a:rPr lang="en-US"/>
              <a:pPr>
                <a:defRPr/>
              </a:pPr>
              <a:t>‹#›</a:t>
            </a:fld>
            <a:endParaRPr lang="en-US"/>
          </a:p>
        </p:txBody>
      </p:sp>
    </p:spTree>
    <p:extLst>
      <p:ext uri="{BB962C8B-B14F-4D97-AF65-F5344CB8AC3E}">
        <p14:creationId xmlns:p14="http://schemas.microsoft.com/office/powerpoint/2010/main" val="98312714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C3CA7A97-ECD9-4394-B29E-E97CF50B1323}" type="slidenum">
              <a:rPr lang="en-US"/>
              <a:pPr>
                <a:defRPr/>
              </a:pPr>
              <a:t>‹#›</a:t>
            </a:fld>
            <a:endParaRPr lang="en-US"/>
          </a:p>
        </p:txBody>
      </p:sp>
    </p:spTree>
    <p:extLst>
      <p:ext uri="{BB962C8B-B14F-4D97-AF65-F5344CB8AC3E}">
        <p14:creationId xmlns:p14="http://schemas.microsoft.com/office/powerpoint/2010/main" val="220582368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1B20216-9661-4D8B-A6A4-DCB12D59F36C}" type="slidenum">
              <a:rPr lang="en-US"/>
              <a:pPr>
                <a:defRPr/>
              </a:pPr>
              <a:t>‹#›</a:t>
            </a:fld>
            <a:endParaRPr lang="en-US"/>
          </a:p>
        </p:txBody>
      </p:sp>
    </p:spTree>
    <p:extLst>
      <p:ext uri="{BB962C8B-B14F-4D97-AF65-F5344CB8AC3E}">
        <p14:creationId xmlns:p14="http://schemas.microsoft.com/office/powerpoint/2010/main" val="146664206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A56E49DC-9CC0-4A74-BD73-F7AC7DB789F8}" type="slidenum">
              <a:rPr lang="en-US"/>
              <a:pPr>
                <a:defRPr/>
              </a:pPr>
              <a:t>‹#›</a:t>
            </a:fld>
            <a:endParaRPr lang="en-US"/>
          </a:p>
        </p:txBody>
      </p:sp>
    </p:spTree>
    <p:extLst>
      <p:ext uri="{BB962C8B-B14F-4D97-AF65-F5344CB8AC3E}">
        <p14:creationId xmlns:p14="http://schemas.microsoft.com/office/powerpoint/2010/main" val="39237113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C62A784-36DF-4385-9639-47DE63BC3BEF}" type="slidenum">
              <a:rPr lang="en-US"/>
              <a:pPr>
                <a:defRPr/>
              </a:pPr>
              <a:t>‹#›</a:t>
            </a:fld>
            <a:endParaRPr lang="en-US"/>
          </a:p>
        </p:txBody>
      </p:sp>
    </p:spTree>
    <p:extLst>
      <p:ext uri="{BB962C8B-B14F-4D97-AF65-F5344CB8AC3E}">
        <p14:creationId xmlns:p14="http://schemas.microsoft.com/office/powerpoint/2010/main" val="355134760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1959B3BF-B2F4-41B2-8A86-D3C451E6A308}" type="slidenum">
              <a:rPr lang="en-US"/>
              <a:pPr>
                <a:defRPr/>
              </a:pPr>
              <a:t>‹#›</a:t>
            </a:fld>
            <a:endParaRPr lang="en-US"/>
          </a:p>
        </p:txBody>
      </p:sp>
    </p:spTree>
    <p:extLst>
      <p:ext uri="{BB962C8B-B14F-4D97-AF65-F5344CB8AC3E}">
        <p14:creationId xmlns:p14="http://schemas.microsoft.com/office/powerpoint/2010/main" val="260199143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1735546-333A-40A8-8A33-916BF0A076BF}" type="slidenum">
              <a:rPr lang="en-US"/>
              <a:pPr>
                <a:defRPr/>
              </a:pPr>
              <a:t>‹#›</a:t>
            </a:fld>
            <a:endParaRPr lang="en-US"/>
          </a:p>
        </p:txBody>
      </p:sp>
    </p:spTree>
    <p:extLst>
      <p:ext uri="{BB962C8B-B14F-4D97-AF65-F5344CB8AC3E}">
        <p14:creationId xmlns:p14="http://schemas.microsoft.com/office/powerpoint/2010/main" val="178255663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2A606C64-2DDB-4717-8014-B3C4D9459CE1}" type="slidenum">
              <a:rPr lang="en-US"/>
              <a:pPr>
                <a:defRPr/>
              </a:pPr>
              <a:t>‹#›</a:t>
            </a:fld>
            <a:endParaRPr lang="en-US"/>
          </a:p>
        </p:txBody>
      </p:sp>
    </p:spTree>
    <p:extLst>
      <p:ext uri="{BB962C8B-B14F-4D97-AF65-F5344CB8AC3E}">
        <p14:creationId xmlns:p14="http://schemas.microsoft.com/office/powerpoint/2010/main" val="22729519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029"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B130009E-4DD2-489C-B0A3-5670E55C979A}"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4252" r:id="rId1"/>
    <p:sldLayoutId id="2147484253" r:id="rId2"/>
    <p:sldLayoutId id="2147484254" r:id="rId3"/>
    <p:sldLayoutId id="2147484249" r:id="rId4"/>
    <p:sldLayoutId id="2147484255" r:id="rId5"/>
    <p:sldLayoutId id="2147484250" r:id="rId6"/>
    <p:sldLayoutId id="2147484256" r:id="rId7"/>
    <p:sldLayoutId id="2147484257" r:id="rId8"/>
    <p:sldLayoutId id="2147484258" r:id="rId9"/>
    <p:sldLayoutId id="2147484251" r:id="rId10"/>
    <p:sldLayoutId id="2147484259" r:id="rId11"/>
  </p:sldLayoutIdLst>
  <p:transition>
    <p:fad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 Target="slide6.xml"/><Relationship Id="rId7" Type="http://schemas.openxmlformats.org/officeDocument/2006/relationships/slide" Target="slide35.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27.xml"/><Relationship Id="rId5" Type="http://schemas.openxmlformats.org/officeDocument/2006/relationships/slide" Target="slide13.xml"/><Relationship Id="rId4" Type="http://schemas.openxmlformats.org/officeDocument/2006/relationships/slide" Target="slide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subTitle" idx="1"/>
          </p:nvPr>
        </p:nvSpPr>
        <p:spPr>
          <a:xfrm>
            <a:off x="1143000" y="3276600"/>
            <a:ext cx="3048000" cy="1219200"/>
          </a:xfrm>
        </p:spPr>
        <p:txBody>
          <a:bodyPr>
            <a:normAutofit/>
          </a:bodyPr>
          <a:lstStyle/>
          <a:p>
            <a:pPr eaLnBrk="1" fontAlgn="auto" hangingPunct="1">
              <a:spcAft>
                <a:spcPts val="0"/>
              </a:spcAft>
              <a:buFont typeface="Wingdings 2"/>
              <a:buNone/>
              <a:defRPr/>
            </a:pPr>
            <a:r>
              <a:rPr lang="en-US" sz="2800" dirty="0" smtClean="0"/>
              <a:t>Three </a:t>
            </a:r>
            <a:r>
              <a:rPr lang="en-US" sz="2800" dirty="0"/>
              <a:t>Year Review</a:t>
            </a:r>
          </a:p>
          <a:p>
            <a:pPr eaLnBrk="1" fontAlgn="auto" hangingPunct="1">
              <a:spcAft>
                <a:spcPts val="0"/>
              </a:spcAft>
              <a:buFont typeface="Wingdings 2"/>
              <a:buNone/>
              <a:defRPr/>
            </a:pPr>
            <a:r>
              <a:rPr lang="en-US" sz="2800" dirty="0" smtClean="0"/>
              <a:t>2009-2011</a:t>
            </a:r>
            <a:endParaRPr lang="en-US" sz="2800" dirty="0"/>
          </a:p>
        </p:txBody>
      </p:sp>
      <p:grpSp>
        <p:nvGrpSpPr>
          <p:cNvPr id="10243" name="Group 10"/>
          <p:cNvGrpSpPr>
            <a:grpSpLocks/>
          </p:cNvGrpSpPr>
          <p:nvPr/>
        </p:nvGrpSpPr>
        <p:grpSpPr bwMode="auto">
          <a:xfrm>
            <a:off x="990600" y="981075"/>
            <a:ext cx="7467600" cy="1838325"/>
            <a:chOff x="1295400" y="1524000"/>
            <a:chExt cx="7467600" cy="1838325"/>
          </a:xfrm>
        </p:grpSpPr>
        <p:grpSp>
          <p:nvGrpSpPr>
            <p:cNvPr id="10245" name="Group 7"/>
            <p:cNvGrpSpPr>
              <a:grpSpLocks/>
            </p:cNvGrpSpPr>
            <p:nvPr/>
          </p:nvGrpSpPr>
          <p:grpSpPr bwMode="auto">
            <a:xfrm>
              <a:off x="1295400" y="1524000"/>
              <a:ext cx="7467600" cy="1838325"/>
              <a:chOff x="685800" y="1438275"/>
              <a:chExt cx="7467600" cy="1838325"/>
            </a:xfrm>
          </p:grpSpPr>
          <p:pic>
            <p:nvPicPr>
              <p:cNvPr id="10247"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4648200" y="2209800"/>
                <a:ext cx="29797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8" name="TextBox 14"/>
              <p:cNvSpPr txBox="1">
                <a:spLocks noChangeArrowheads="1"/>
              </p:cNvSpPr>
              <p:nvPr/>
            </p:nvSpPr>
            <p:spPr bwMode="auto">
              <a:xfrm>
                <a:off x="4191000" y="1438275"/>
                <a:ext cx="3962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5400" b="1">
                    <a:latin typeface="Arial" charset="0"/>
                    <a:cs typeface="Arial" charset="0"/>
                  </a:rPr>
                  <a:t>Berkeley</a:t>
                </a:r>
              </a:p>
            </p:txBody>
          </p:sp>
          <p:sp>
            <p:nvSpPr>
              <p:cNvPr id="10249" name="TextBox 15"/>
              <p:cNvSpPr txBox="1">
                <a:spLocks noChangeArrowheads="1"/>
              </p:cNvSpPr>
              <p:nvPr/>
            </p:nvSpPr>
            <p:spPr bwMode="auto">
              <a:xfrm>
                <a:off x="685800" y="2097088"/>
                <a:ext cx="4038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r>
                  <a:rPr lang="en-US" sz="3600">
                    <a:latin typeface="Microsoft Sans Serif" pitchFamily="34" charset="0"/>
                    <a:cs typeface="Microsoft Sans Serif" pitchFamily="34" charset="0"/>
                  </a:rPr>
                  <a:t>INTERNATIONAL</a:t>
                </a:r>
              </a:p>
            </p:txBody>
          </p:sp>
          <p:sp>
            <p:nvSpPr>
              <p:cNvPr id="10250" name="TextBox 16"/>
              <p:cNvSpPr txBox="1">
                <a:spLocks noChangeArrowheads="1"/>
              </p:cNvSpPr>
              <p:nvPr/>
            </p:nvSpPr>
            <p:spPr bwMode="auto">
              <a:xfrm>
                <a:off x="1371600" y="2630488"/>
                <a:ext cx="3276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r>
                  <a:rPr lang="en-US" sz="3600">
                    <a:latin typeface="Microsoft Sans Serif" pitchFamily="34" charset="0"/>
                    <a:cs typeface="Microsoft Sans Serif" pitchFamily="34" charset="0"/>
                  </a:rPr>
                  <a:t>OFFICE</a:t>
                </a:r>
              </a:p>
            </p:txBody>
          </p:sp>
        </p:grpSp>
        <p:sp>
          <p:nvSpPr>
            <p:cNvPr id="10246" name="TextBox 8"/>
            <p:cNvSpPr txBox="1">
              <a:spLocks noChangeArrowheads="1"/>
            </p:cNvSpPr>
            <p:nvPr/>
          </p:nvSpPr>
          <p:spPr bwMode="auto">
            <a:xfrm>
              <a:off x="1447800" y="1905000"/>
              <a:ext cx="2743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600">
                  <a:latin typeface="Arial" charset="0"/>
                  <a:cs typeface="Arial" charset="0"/>
                </a:rPr>
                <a:t>The University of California</a:t>
              </a:r>
            </a:p>
          </p:txBody>
        </p:sp>
      </p:grpSp>
      <p:sp>
        <p:nvSpPr>
          <p:cNvPr id="10244" name="TextBox 9"/>
          <p:cNvSpPr txBox="1">
            <a:spLocks noChangeArrowheads="1"/>
          </p:cNvSpPr>
          <p:nvPr/>
        </p:nvSpPr>
        <p:spPr bwMode="auto">
          <a:xfrm>
            <a:off x="3581400" y="5029200"/>
            <a:ext cx="4876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000">
                <a:latin typeface="Arial" charset="0"/>
                <a:cs typeface="Arial" charset="0"/>
              </a:rPr>
              <a:t>http://InternationalOffice.berkeley.edu </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074738"/>
            <a:ext cx="5943600" cy="400110"/>
          </a:xfrm>
          <a:prstGeom prst="rect">
            <a:avLst/>
          </a:prstGeom>
          <a:noFill/>
        </p:spPr>
        <p:txBody>
          <a:bodyPr>
            <a:spAutoFit/>
          </a:bodyPr>
          <a:lstStyle/>
          <a:p>
            <a:pPr>
              <a:defRPr/>
            </a:pPr>
            <a:r>
              <a:rPr lang="en-US" sz="2000" b="1" dirty="0">
                <a:solidFill>
                  <a:schemeClr val="bg2">
                    <a:lumMod val="50000"/>
                  </a:schemeClr>
                </a:solidFill>
                <a:latin typeface="+mj-lt"/>
              </a:rPr>
              <a:t>(E) International </a:t>
            </a:r>
            <a:r>
              <a:rPr lang="en-US" sz="2000" b="1" dirty="0" smtClean="0">
                <a:solidFill>
                  <a:schemeClr val="bg2">
                    <a:lumMod val="50000"/>
                  </a:schemeClr>
                </a:solidFill>
                <a:latin typeface="+mj-lt"/>
              </a:rPr>
              <a:t>Scholars (J 1, H1B, TN, O visas)</a:t>
            </a:r>
            <a:endParaRPr lang="en-US" sz="2000" b="1" dirty="0">
              <a:solidFill>
                <a:schemeClr val="bg2">
                  <a:lumMod val="50000"/>
                </a:schemeClr>
              </a:solidFill>
              <a:latin typeface="+mj-lt"/>
            </a:endParaRPr>
          </a:p>
        </p:txBody>
      </p:sp>
      <p:sp>
        <p:nvSpPr>
          <p:cNvPr id="20485" name="TextBox 9"/>
          <p:cNvSpPr txBox="1">
            <a:spLocks noChangeArrowheads="1"/>
          </p:cNvSpPr>
          <p:nvPr/>
        </p:nvSpPr>
        <p:spPr bwMode="auto">
          <a:xfrm>
            <a:off x="45720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20486" name="Group 13"/>
          <p:cNvGrpSpPr>
            <a:grpSpLocks/>
          </p:cNvGrpSpPr>
          <p:nvPr/>
        </p:nvGrpSpPr>
        <p:grpSpPr bwMode="auto">
          <a:xfrm>
            <a:off x="6324600" y="361950"/>
            <a:ext cx="2819400" cy="704850"/>
            <a:chOff x="6477000" y="1301268"/>
            <a:chExt cx="2590800" cy="705302"/>
          </a:xfrm>
        </p:grpSpPr>
        <p:pic>
          <p:nvPicPr>
            <p:cNvPr id="20488"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9"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20490"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20491"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3" name="Content Placeholder 2"/>
          <p:cNvGraphicFramePr>
            <a:graphicFrameLocks noGrp="1"/>
          </p:cNvGraphicFramePr>
          <p:nvPr>
            <p:ph idx="1"/>
            <p:extLst>
              <p:ext uri="{D42A27DB-BD31-4B8C-83A1-F6EECF244321}">
                <p14:modId xmlns:p14="http://schemas.microsoft.com/office/powerpoint/2010/main" val="927260302"/>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4"/>
          </a:graphicData>
        </a:graphic>
      </p:graphicFrame>
      <p:sp>
        <p:nvSpPr>
          <p:cNvPr id="10" name="Title 1"/>
          <p:cNvSpPr>
            <a:spLocks noGrp="1"/>
          </p:cNvSpPr>
          <p:nvPr>
            <p:ph type="title"/>
          </p:nvPr>
        </p:nvSpPr>
        <p:spPr>
          <a:xfrm>
            <a:off x="304800" y="457200"/>
            <a:ext cx="6324600" cy="838200"/>
          </a:xfrm>
        </p:spPr>
        <p:txBody>
          <a:bodyPr>
            <a:normAutofit/>
          </a:bodyPr>
          <a:lstStyle/>
          <a:p>
            <a:pPr>
              <a:defRPr/>
            </a:pPr>
            <a:r>
              <a:rPr lang="en-US" sz="2800" dirty="0" smtClean="0">
                <a:effectLst/>
              </a:rPr>
              <a:t>4. Statistical Data </a:t>
            </a:r>
            <a:endParaRPr lang="en-US" sz="2800" dirty="0">
              <a:effectLst/>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1062038"/>
            <a:ext cx="7772400" cy="400110"/>
          </a:xfrm>
          <a:prstGeom prst="rect">
            <a:avLst/>
          </a:prstGeom>
        </p:spPr>
        <p:txBody>
          <a:bodyPr>
            <a:spAutoFit/>
          </a:bodyPr>
          <a:lstStyle/>
          <a:p>
            <a:pPr>
              <a:defRPr/>
            </a:pPr>
            <a:r>
              <a:rPr lang="en-US" sz="2000" b="1" dirty="0">
                <a:solidFill>
                  <a:schemeClr val="bg2">
                    <a:lumMod val="50000"/>
                  </a:schemeClr>
                </a:solidFill>
                <a:latin typeface="+mj-lt"/>
              </a:rPr>
              <a:t>(F) International Visiting Student Researchers </a:t>
            </a:r>
          </a:p>
        </p:txBody>
      </p:sp>
      <p:sp>
        <p:nvSpPr>
          <p:cNvPr id="7" name="TextBox 6"/>
          <p:cNvSpPr txBox="1"/>
          <p:nvPr/>
        </p:nvSpPr>
        <p:spPr>
          <a:xfrm>
            <a:off x="990600" y="1295400"/>
            <a:ext cx="6172200" cy="400050"/>
          </a:xfrm>
          <a:prstGeom prst="rect">
            <a:avLst/>
          </a:prstGeom>
          <a:noFill/>
        </p:spPr>
        <p:txBody>
          <a:bodyPr>
            <a:spAutoFit/>
          </a:bodyPr>
          <a:lstStyle/>
          <a:p>
            <a:pPr>
              <a:defRPr/>
            </a:pPr>
            <a:r>
              <a:rPr lang="en-US" sz="2000" dirty="0">
                <a:latin typeface="+mn-lt"/>
              </a:rPr>
              <a:t> </a:t>
            </a:r>
            <a:r>
              <a:rPr lang="en-US" sz="1400" dirty="0">
                <a:solidFill>
                  <a:schemeClr val="bg2">
                    <a:lumMod val="50000"/>
                  </a:schemeClr>
                </a:solidFill>
                <a:latin typeface="+mn-lt"/>
              </a:rPr>
              <a:t>(a subsection of international research scholars) </a:t>
            </a:r>
          </a:p>
        </p:txBody>
      </p:sp>
      <p:sp>
        <p:nvSpPr>
          <p:cNvPr id="21508" name="TextBox 9"/>
          <p:cNvSpPr txBox="1">
            <a:spLocks noChangeArrowheads="1"/>
          </p:cNvSpPr>
          <p:nvPr/>
        </p:nvSpPr>
        <p:spPr bwMode="auto">
          <a:xfrm>
            <a:off x="44958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21511" name="Group 13"/>
          <p:cNvGrpSpPr>
            <a:grpSpLocks/>
          </p:cNvGrpSpPr>
          <p:nvPr/>
        </p:nvGrpSpPr>
        <p:grpSpPr bwMode="auto">
          <a:xfrm>
            <a:off x="6324600" y="361950"/>
            <a:ext cx="2819400" cy="704850"/>
            <a:chOff x="6477000" y="1301268"/>
            <a:chExt cx="2590800" cy="705302"/>
          </a:xfrm>
        </p:grpSpPr>
        <p:pic>
          <p:nvPicPr>
            <p:cNvPr id="21513"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4"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21515"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21516"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4" name="Content Placeholder 3"/>
          <p:cNvGraphicFramePr>
            <a:graphicFrameLocks noGrp="1"/>
          </p:cNvGraphicFramePr>
          <p:nvPr>
            <p:ph idx="1"/>
            <p:extLst>
              <p:ext uri="{D42A27DB-BD31-4B8C-83A1-F6EECF244321}">
                <p14:modId xmlns:p14="http://schemas.microsoft.com/office/powerpoint/2010/main" val="1387834311"/>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4"/>
          </a:graphicData>
        </a:graphic>
      </p:graphicFrame>
      <p:sp>
        <p:nvSpPr>
          <p:cNvPr id="11" name="Title 1"/>
          <p:cNvSpPr>
            <a:spLocks noGrp="1"/>
          </p:cNvSpPr>
          <p:nvPr>
            <p:ph type="title"/>
          </p:nvPr>
        </p:nvSpPr>
        <p:spPr>
          <a:xfrm>
            <a:off x="304800" y="457200"/>
            <a:ext cx="6324600" cy="838200"/>
          </a:xfrm>
        </p:spPr>
        <p:txBody>
          <a:bodyPr>
            <a:normAutofit/>
          </a:bodyPr>
          <a:lstStyle/>
          <a:p>
            <a:pPr>
              <a:defRPr/>
            </a:pPr>
            <a:r>
              <a:rPr lang="en-US" sz="2800" dirty="0" smtClean="0">
                <a:effectLst/>
              </a:rPr>
              <a:t>4. Statistical Data </a:t>
            </a:r>
            <a:endParaRPr lang="en-US" sz="2800" dirty="0">
              <a:effectLst/>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4800" y="457200"/>
            <a:ext cx="4800600" cy="838200"/>
          </a:xfrm>
        </p:spPr>
        <p:txBody>
          <a:bodyPr/>
          <a:lstStyle/>
          <a:p>
            <a:pPr eaLnBrk="1" fontAlgn="auto" hangingPunct="1">
              <a:spcAft>
                <a:spcPts val="0"/>
              </a:spcAft>
              <a:defRPr/>
            </a:pPr>
            <a:r>
              <a:rPr lang="en-US" sz="2800" dirty="0" smtClean="0">
                <a:effectLst/>
              </a:rPr>
              <a:t>5. Regulatory Update</a:t>
            </a:r>
            <a:endParaRPr lang="en-US" sz="2800" dirty="0">
              <a:effectLst/>
            </a:endParaRPr>
          </a:p>
        </p:txBody>
      </p:sp>
      <p:sp>
        <p:nvSpPr>
          <p:cNvPr id="21507" name="Rectangle 3"/>
          <p:cNvSpPr>
            <a:spLocks noGrp="1" noChangeArrowheads="1"/>
          </p:cNvSpPr>
          <p:nvPr>
            <p:ph idx="1"/>
          </p:nvPr>
        </p:nvSpPr>
        <p:spPr>
          <a:xfrm>
            <a:off x="609600" y="2209800"/>
            <a:ext cx="8229600" cy="3733800"/>
          </a:xfrm>
        </p:spPr>
        <p:txBody>
          <a:bodyPr/>
          <a:lstStyle/>
          <a:p>
            <a:pPr marL="514350" indent="-233363" eaLnBrk="1" hangingPunct="1">
              <a:spcBef>
                <a:spcPts val="600"/>
              </a:spcBef>
              <a:spcAft>
                <a:spcPts val="600"/>
              </a:spcAft>
              <a:buSzPct val="110000"/>
              <a:buFont typeface="Wingdings" pitchFamily="2" charset="2"/>
              <a:buChar char="§"/>
              <a:defRPr/>
            </a:pPr>
            <a:r>
              <a:rPr lang="en-US" sz="1200" b="1" dirty="0" smtClean="0"/>
              <a:t>Additional employment benefits accorded to students in Science, Technology, Engineering and Math (STEM) fields entailing more reporting and tracking.</a:t>
            </a:r>
          </a:p>
          <a:p>
            <a:pPr marL="514350" indent="-233363" eaLnBrk="1" hangingPunct="1">
              <a:spcBef>
                <a:spcPts val="600"/>
              </a:spcBef>
              <a:spcAft>
                <a:spcPts val="600"/>
              </a:spcAft>
              <a:buSzPct val="110000"/>
              <a:buFont typeface="Wingdings" pitchFamily="2" charset="2"/>
              <a:buChar char="§"/>
              <a:defRPr/>
            </a:pPr>
            <a:r>
              <a:rPr lang="en-US" sz="1200" b="1" dirty="0" smtClean="0"/>
              <a:t>Increased reporting related to employment provisions for F students who have graduated.</a:t>
            </a:r>
          </a:p>
          <a:p>
            <a:pPr marL="514350" indent="-233363" eaLnBrk="1" hangingPunct="1">
              <a:spcBef>
                <a:spcPts val="600"/>
              </a:spcBef>
              <a:spcAft>
                <a:spcPts val="600"/>
              </a:spcAft>
              <a:buSzPct val="110000"/>
              <a:buFont typeface="Wingdings" pitchFamily="2" charset="2"/>
              <a:buChar char="§"/>
              <a:defRPr/>
            </a:pPr>
            <a:r>
              <a:rPr lang="en-US" sz="1200" b="1" dirty="0" smtClean="0"/>
              <a:t>Introduction of a new J intern category.</a:t>
            </a:r>
          </a:p>
          <a:p>
            <a:pPr marL="514350" indent="-233363" eaLnBrk="1" hangingPunct="1">
              <a:spcBef>
                <a:spcPts val="600"/>
              </a:spcBef>
              <a:spcAft>
                <a:spcPts val="600"/>
              </a:spcAft>
              <a:buSzPct val="110000"/>
              <a:buFont typeface="Wingdings" pitchFamily="2" charset="2"/>
              <a:buChar char="§"/>
              <a:defRPr/>
            </a:pPr>
            <a:r>
              <a:rPr lang="en-US" sz="1200" b="1" dirty="0" smtClean="0"/>
              <a:t>Introduction of new reporting requirements for H1B visas related to Deemed Export Control Act.</a:t>
            </a:r>
          </a:p>
          <a:p>
            <a:pPr marL="514350" indent="-233363" eaLnBrk="1" hangingPunct="1">
              <a:spcBef>
                <a:spcPts val="600"/>
              </a:spcBef>
              <a:spcAft>
                <a:spcPts val="600"/>
              </a:spcAft>
              <a:buSzPct val="110000"/>
              <a:buFont typeface="Wingdings" pitchFamily="2" charset="2"/>
              <a:buChar char="§"/>
              <a:defRPr/>
            </a:pPr>
            <a:r>
              <a:rPr lang="en-US" sz="1200" b="1" dirty="0" smtClean="0"/>
              <a:t>Data integrity issues have been identified between the interface of various government  agency  databases sometimes putting clients into a limbo status.</a:t>
            </a:r>
          </a:p>
          <a:p>
            <a:pPr marL="514350" indent="-233363" eaLnBrk="1" hangingPunct="1">
              <a:spcBef>
                <a:spcPts val="600"/>
              </a:spcBef>
              <a:spcAft>
                <a:spcPts val="600"/>
              </a:spcAft>
              <a:buSzPct val="110000"/>
              <a:buFont typeface="Wingdings" pitchFamily="2" charset="2"/>
              <a:buChar char="§"/>
              <a:defRPr/>
            </a:pPr>
            <a:r>
              <a:rPr lang="en-US" sz="1200" b="1" dirty="0" smtClean="0"/>
              <a:t>SEVIS helpdesk support has deteriorated over time with customer response time being very slow. Introduction of SEVIS II to be phased in by 2013.</a:t>
            </a:r>
          </a:p>
          <a:p>
            <a:pPr marL="514350" indent="-233363" eaLnBrk="1" hangingPunct="1">
              <a:spcBef>
                <a:spcPts val="600"/>
              </a:spcBef>
              <a:spcAft>
                <a:spcPts val="600"/>
              </a:spcAft>
              <a:buSzPct val="110000"/>
              <a:buFont typeface="Wingdings" pitchFamily="2" charset="2"/>
              <a:buChar char="§"/>
              <a:defRPr/>
            </a:pPr>
            <a:r>
              <a:rPr lang="en-US" sz="1200" b="1" dirty="0" smtClean="0"/>
              <a:t>The National Security Entry-Exit Registration System has been eliminated, however </a:t>
            </a:r>
            <a:r>
              <a:rPr lang="en-US" sz="1200" b="1" smtClean="0"/>
              <a:t>other security clearance </a:t>
            </a:r>
            <a:r>
              <a:rPr lang="en-US" sz="1200" b="1" dirty="0" smtClean="0"/>
              <a:t>measures remain in place.</a:t>
            </a:r>
          </a:p>
          <a:p>
            <a:pPr marL="514350" indent="-233363" eaLnBrk="1" hangingPunct="1">
              <a:spcBef>
                <a:spcPts val="600"/>
              </a:spcBef>
              <a:spcAft>
                <a:spcPts val="600"/>
              </a:spcAft>
              <a:buSzPct val="110000"/>
              <a:buFont typeface="Wingdings" pitchFamily="2" charset="2"/>
              <a:buChar char="§"/>
              <a:defRPr/>
            </a:pPr>
            <a:r>
              <a:rPr lang="en-US" sz="1200" b="1" dirty="0" smtClean="0"/>
              <a:t>Obtaining driver licenses remain an issue for our clients.</a:t>
            </a:r>
          </a:p>
          <a:p>
            <a:pPr marL="514350" indent="-233363" eaLnBrk="1" hangingPunct="1">
              <a:spcBef>
                <a:spcPts val="600"/>
              </a:spcBef>
              <a:spcAft>
                <a:spcPts val="600"/>
              </a:spcAft>
              <a:buSzPct val="110000"/>
              <a:buFont typeface="Wingdings" pitchFamily="2" charset="2"/>
              <a:buChar char="§"/>
              <a:defRPr/>
            </a:pPr>
            <a:r>
              <a:rPr lang="en-US" sz="1200" b="1" dirty="0" smtClean="0"/>
              <a:t>An audit of our Exchange Visitor Program was conducted by the US DOS.  Preliminary feedback suggests that they are monitoring our use of various categories of the J visa,</a:t>
            </a:r>
            <a:r>
              <a:rPr lang="en-US" sz="1400" b="1" dirty="0" smtClean="0"/>
              <a:t> </a:t>
            </a:r>
            <a:r>
              <a:rPr lang="en-US" sz="1200" b="1" dirty="0" smtClean="0"/>
              <a:t>and that it is their preference that the program be used primarily to facilitate reciprocal exchanges.</a:t>
            </a:r>
          </a:p>
          <a:p>
            <a:pPr marL="684213" indent="-452438" eaLnBrk="1" hangingPunct="1">
              <a:spcBef>
                <a:spcPts val="600"/>
              </a:spcBef>
              <a:spcAft>
                <a:spcPts val="600"/>
              </a:spcAft>
              <a:buSzPct val="100000"/>
              <a:buFont typeface="Wingdings 2" pitchFamily="18" charset="2"/>
              <a:buNone/>
              <a:defRPr/>
            </a:pPr>
            <a:endParaRPr lang="en-US" sz="2400" dirty="0" smtClean="0"/>
          </a:p>
        </p:txBody>
      </p:sp>
      <p:sp>
        <p:nvSpPr>
          <p:cNvPr id="22532" name="TextBox 9"/>
          <p:cNvSpPr txBox="1">
            <a:spLocks noChangeArrowheads="1"/>
          </p:cNvSpPr>
          <p:nvPr/>
        </p:nvSpPr>
        <p:spPr bwMode="auto">
          <a:xfrm>
            <a:off x="4648200" y="62484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5" name="TextBox 4"/>
          <p:cNvSpPr txBox="1"/>
          <p:nvPr/>
        </p:nvSpPr>
        <p:spPr>
          <a:xfrm>
            <a:off x="381000" y="1143000"/>
            <a:ext cx="8382000" cy="708025"/>
          </a:xfrm>
          <a:prstGeom prst="rect">
            <a:avLst/>
          </a:prstGeom>
          <a:noFill/>
        </p:spPr>
        <p:txBody>
          <a:bodyPr>
            <a:spAutoFit/>
          </a:bodyPr>
          <a:lstStyle/>
          <a:p>
            <a:pPr>
              <a:defRPr/>
            </a:pPr>
            <a:r>
              <a:rPr lang="en-US" sz="2000" b="1" dirty="0">
                <a:solidFill>
                  <a:schemeClr val="bg2">
                    <a:lumMod val="50000"/>
                  </a:schemeClr>
                </a:solidFill>
                <a:latin typeface="+mn-lt"/>
              </a:rPr>
              <a:t>This period did not witness significant changes to regulations across government agencies.  </a:t>
            </a:r>
            <a:r>
              <a:rPr lang="en-US" sz="2000" b="1" dirty="0" smtClean="0">
                <a:solidFill>
                  <a:schemeClr val="bg2">
                    <a:lumMod val="50000"/>
                  </a:schemeClr>
                </a:solidFill>
                <a:latin typeface="+mn-lt"/>
              </a:rPr>
              <a:t>Activity during this period include:</a:t>
            </a:r>
            <a:endParaRPr lang="en-US" sz="2000" b="1" dirty="0">
              <a:solidFill>
                <a:schemeClr val="bg2">
                  <a:lumMod val="50000"/>
                </a:schemeClr>
              </a:solidFill>
              <a:latin typeface="+mn-lt"/>
            </a:endParaRPr>
          </a:p>
        </p:txBody>
      </p:sp>
      <p:grpSp>
        <p:nvGrpSpPr>
          <p:cNvPr id="22534" name="Group 13"/>
          <p:cNvGrpSpPr>
            <a:grpSpLocks/>
          </p:cNvGrpSpPr>
          <p:nvPr/>
        </p:nvGrpSpPr>
        <p:grpSpPr bwMode="auto">
          <a:xfrm>
            <a:off x="6324600" y="361950"/>
            <a:ext cx="2819400" cy="704850"/>
            <a:chOff x="6477000" y="1301268"/>
            <a:chExt cx="2590800" cy="705302"/>
          </a:xfrm>
        </p:grpSpPr>
        <p:pic>
          <p:nvPicPr>
            <p:cNvPr id="22535"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6"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22537"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22538"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04800" y="533400"/>
            <a:ext cx="8686800" cy="762000"/>
          </a:xfrm>
        </p:spPr>
        <p:txBody>
          <a:bodyPr/>
          <a:lstStyle/>
          <a:p>
            <a:pPr eaLnBrk="1" fontAlgn="auto" hangingPunct="1">
              <a:spcAft>
                <a:spcPts val="0"/>
              </a:spcAft>
              <a:defRPr/>
            </a:pPr>
            <a:r>
              <a:rPr lang="en-US" sz="2800" dirty="0" smtClean="0">
                <a:effectLst/>
              </a:rPr>
              <a:t>6. Strategic Plan Accomplishments</a:t>
            </a:r>
            <a:endParaRPr lang="en-US" sz="2800" dirty="0">
              <a:effectLst/>
            </a:endParaRPr>
          </a:p>
        </p:txBody>
      </p:sp>
      <p:sp>
        <p:nvSpPr>
          <p:cNvPr id="23555" name="Rectangle 3"/>
          <p:cNvSpPr>
            <a:spLocks noGrp="1" noChangeArrowheads="1"/>
          </p:cNvSpPr>
          <p:nvPr>
            <p:ph idx="1"/>
          </p:nvPr>
        </p:nvSpPr>
        <p:spPr>
          <a:xfrm>
            <a:off x="609600" y="2133600"/>
            <a:ext cx="8229600" cy="3505200"/>
          </a:xfrm>
        </p:spPr>
        <p:txBody>
          <a:bodyPr/>
          <a:lstStyle/>
          <a:p>
            <a:pPr marL="457200" indent="-457200" eaLnBrk="1" hangingPunct="1">
              <a:lnSpc>
                <a:spcPct val="90000"/>
              </a:lnSpc>
              <a:spcBef>
                <a:spcPts val="1200"/>
              </a:spcBef>
              <a:spcAft>
                <a:spcPts val="1200"/>
              </a:spcAft>
              <a:buSzPct val="100000"/>
              <a:buFont typeface="Wingdings 2" pitchFamily="18" charset="2"/>
              <a:buAutoNum type="arabicPeriod"/>
            </a:pPr>
            <a:r>
              <a:rPr lang="en-US" sz="1600" dirty="0" smtClean="0"/>
              <a:t>Enhance the role of BIO as an active participant in support of the teaching, research and outreach mission of the University.</a:t>
            </a:r>
          </a:p>
          <a:p>
            <a:pPr marL="457200" indent="-457200" eaLnBrk="1" hangingPunct="1">
              <a:lnSpc>
                <a:spcPct val="90000"/>
              </a:lnSpc>
              <a:spcBef>
                <a:spcPts val="1200"/>
              </a:spcBef>
              <a:spcAft>
                <a:spcPts val="1200"/>
              </a:spcAft>
              <a:buSzPct val="100000"/>
              <a:buFont typeface="Wingdings 2" pitchFamily="18" charset="2"/>
              <a:buAutoNum type="arabicPeriod"/>
            </a:pPr>
            <a:r>
              <a:rPr lang="en-US" sz="1600" dirty="0" smtClean="0"/>
              <a:t>Communicate a clear identity that supports our vision.</a:t>
            </a:r>
          </a:p>
          <a:p>
            <a:pPr marL="457200" indent="-457200" eaLnBrk="1" hangingPunct="1">
              <a:lnSpc>
                <a:spcPct val="90000"/>
              </a:lnSpc>
              <a:spcBef>
                <a:spcPts val="1200"/>
              </a:spcBef>
              <a:spcAft>
                <a:spcPts val="1200"/>
              </a:spcAft>
              <a:buSzPct val="100000"/>
              <a:buFont typeface="Wingdings 2" pitchFamily="18" charset="2"/>
              <a:buAutoNum type="arabicPeriod"/>
            </a:pPr>
            <a:r>
              <a:rPr lang="en-US" sz="1600" dirty="0" smtClean="0"/>
              <a:t>Build and foster good internal and external working and customer service relationships.</a:t>
            </a:r>
          </a:p>
          <a:p>
            <a:pPr marL="457200" indent="-457200" eaLnBrk="1" hangingPunct="1">
              <a:lnSpc>
                <a:spcPct val="90000"/>
              </a:lnSpc>
              <a:spcBef>
                <a:spcPts val="1200"/>
              </a:spcBef>
              <a:spcAft>
                <a:spcPts val="1200"/>
              </a:spcAft>
              <a:buSzPct val="100000"/>
              <a:buFont typeface="Wingdings 2" pitchFamily="18" charset="2"/>
              <a:buAutoNum type="arabicPeriod"/>
            </a:pPr>
            <a:r>
              <a:rPr lang="en-US" sz="1600" dirty="0" smtClean="0"/>
              <a:t>Align resources to accommodate growth.</a:t>
            </a:r>
            <a:br>
              <a:rPr lang="en-US" sz="1600" dirty="0" smtClean="0"/>
            </a:br>
            <a:endParaRPr lang="en-US" sz="1600" dirty="0" smtClean="0"/>
          </a:p>
          <a:p>
            <a:pPr marL="457200" indent="-457200" eaLnBrk="1" hangingPunct="1">
              <a:lnSpc>
                <a:spcPct val="90000"/>
              </a:lnSpc>
              <a:spcBef>
                <a:spcPts val="1200"/>
              </a:spcBef>
              <a:spcAft>
                <a:spcPts val="1200"/>
              </a:spcAft>
              <a:buSzPct val="100000"/>
              <a:buFont typeface="Franklin Gothic Medium" pitchFamily="34" charset="0"/>
              <a:buAutoNum type="alphaUcPeriod"/>
            </a:pPr>
            <a:endParaRPr lang="en-US" sz="2400" dirty="0" smtClean="0"/>
          </a:p>
        </p:txBody>
      </p:sp>
      <p:sp>
        <p:nvSpPr>
          <p:cNvPr id="25604" name="TextBox 5"/>
          <p:cNvSpPr txBox="1">
            <a:spLocks noChangeArrowheads="1"/>
          </p:cNvSpPr>
          <p:nvPr/>
        </p:nvSpPr>
        <p:spPr bwMode="auto">
          <a:xfrm>
            <a:off x="304800" y="1150938"/>
            <a:ext cx="8686800" cy="584775"/>
          </a:xfrm>
          <a:prstGeom prst="rect">
            <a:avLst/>
          </a:prstGeom>
          <a:noFill/>
          <a:ln w="9525">
            <a:noFill/>
            <a:miter lim="800000"/>
            <a:headEnd/>
            <a:tailEnd/>
          </a:ln>
        </p:spPr>
        <p:txBody>
          <a:bodyPr>
            <a:spAutoFit/>
          </a:bodyPr>
          <a:lstStyle/>
          <a:p>
            <a:pPr>
              <a:defRPr/>
            </a:pPr>
            <a:r>
              <a:rPr lang="en-US" sz="1600" b="1" dirty="0">
                <a:solidFill>
                  <a:schemeClr val="bg2">
                    <a:lumMod val="50000"/>
                  </a:schemeClr>
                </a:solidFill>
                <a:latin typeface="Franklin Gothic Medium" pitchFamily="34" charset="0"/>
              </a:rPr>
              <a:t>In 2008 the </a:t>
            </a:r>
            <a:r>
              <a:rPr lang="en-US" sz="1600" b="1" dirty="0" smtClean="0">
                <a:solidFill>
                  <a:schemeClr val="bg2">
                    <a:lumMod val="50000"/>
                  </a:schemeClr>
                </a:solidFill>
                <a:latin typeface="Franklin Gothic Medium" pitchFamily="34" charset="0"/>
              </a:rPr>
              <a:t>Berkeley International Office Strategic </a:t>
            </a:r>
            <a:r>
              <a:rPr lang="en-US" sz="1600" b="1" dirty="0">
                <a:solidFill>
                  <a:schemeClr val="bg2">
                    <a:lumMod val="50000"/>
                  </a:schemeClr>
                </a:solidFill>
                <a:latin typeface="Franklin Gothic Medium" pitchFamily="34" charset="0"/>
              </a:rPr>
              <a:t>P</a:t>
            </a:r>
            <a:r>
              <a:rPr lang="en-US" sz="1600" b="1" dirty="0" smtClean="0">
                <a:solidFill>
                  <a:schemeClr val="bg2">
                    <a:lumMod val="50000"/>
                  </a:schemeClr>
                </a:solidFill>
                <a:latin typeface="Franklin Gothic Medium" pitchFamily="34" charset="0"/>
              </a:rPr>
              <a:t>lan </a:t>
            </a:r>
            <a:r>
              <a:rPr lang="en-US" sz="1600" b="1" dirty="0">
                <a:solidFill>
                  <a:schemeClr val="bg2">
                    <a:lumMod val="50000"/>
                  </a:schemeClr>
                </a:solidFill>
                <a:latin typeface="Franklin Gothic Medium" pitchFamily="34" charset="0"/>
              </a:rPr>
              <a:t>was refreshed;  four key strategic goals were </a:t>
            </a:r>
            <a:r>
              <a:rPr lang="en-US" sz="1600" b="1" dirty="0" smtClean="0">
                <a:solidFill>
                  <a:schemeClr val="bg2">
                    <a:lumMod val="50000"/>
                  </a:schemeClr>
                </a:solidFill>
                <a:latin typeface="Franklin Gothic Medium" pitchFamily="34" charset="0"/>
              </a:rPr>
              <a:t>identified:</a:t>
            </a:r>
            <a:endParaRPr lang="en-US" sz="1600" b="1" dirty="0">
              <a:solidFill>
                <a:schemeClr val="bg2">
                  <a:lumMod val="50000"/>
                </a:schemeClr>
              </a:solidFill>
              <a:latin typeface="Franklin Gothic Medium" pitchFamily="34" charset="0"/>
            </a:endParaRPr>
          </a:p>
        </p:txBody>
      </p:sp>
      <p:sp>
        <p:nvSpPr>
          <p:cNvPr id="23557" name="TextBox 9"/>
          <p:cNvSpPr txBox="1">
            <a:spLocks noChangeArrowheads="1"/>
          </p:cNvSpPr>
          <p:nvPr/>
        </p:nvSpPr>
        <p:spPr bwMode="auto">
          <a:xfrm>
            <a:off x="44958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23558" name="Group 13"/>
          <p:cNvGrpSpPr>
            <a:grpSpLocks/>
          </p:cNvGrpSpPr>
          <p:nvPr/>
        </p:nvGrpSpPr>
        <p:grpSpPr bwMode="auto">
          <a:xfrm>
            <a:off x="6324600" y="361950"/>
            <a:ext cx="2819400" cy="704850"/>
            <a:chOff x="6477000" y="1301268"/>
            <a:chExt cx="2590800" cy="705302"/>
          </a:xfrm>
        </p:grpSpPr>
        <p:pic>
          <p:nvPicPr>
            <p:cNvPr id="23559"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0"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23561"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23562"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04800" y="685800"/>
            <a:ext cx="8686800" cy="457200"/>
          </a:xfrm>
        </p:spPr>
        <p:txBody>
          <a:bodyPr>
            <a:noAutofit/>
          </a:bodyPr>
          <a:lstStyle/>
          <a:p>
            <a:pPr eaLnBrk="1" fontAlgn="auto" hangingPunct="1">
              <a:spcAft>
                <a:spcPts val="0"/>
              </a:spcAft>
              <a:defRPr/>
            </a:pPr>
            <a:r>
              <a:rPr lang="en-US" sz="1600" b="1" dirty="0" smtClean="0">
                <a:solidFill>
                  <a:schemeClr val="bg2">
                    <a:lumMod val="50000"/>
                  </a:schemeClr>
                </a:solidFill>
              </a:rPr>
              <a:t>Goal 1:  Enhance the role of BIO as an active participant in support of  the teaching, research and outreach mission of the University.</a:t>
            </a:r>
            <a:r>
              <a:rPr lang="en-US" sz="2800" b="1" dirty="0" smtClean="0">
                <a:solidFill>
                  <a:schemeClr val="bg2">
                    <a:lumMod val="50000"/>
                  </a:schemeClr>
                </a:solidFill>
              </a:rPr>
              <a:t/>
            </a:r>
            <a:br>
              <a:rPr lang="en-US" sz="2800" b="1" dirty="0" smtClean="0">
                <a:solidFill>
                  <a:schemeClr val="bg2">
                    <a:lumMod val="50000"/>
                  </a:schemeClr>
                </a:solidFill>
              </a:rPr>
            </a:br>
            <a:endParaRPr lang="en-US" sz="2800" i="1" dirty="0">
              <a:effectLst/>
            </a:endParaRPr>
          </a:p>
        </p:txBody>
      </p:sp>
      <p:sp>
        <p:nvSpPr>
          <p:cNvPr id="24579" name="Rectangle 3"/>
          <p:cNvSpPr>
            <a:spLocks noGrp="1" noChangeArrowheads="1"/>
          </p:cNvSpPr>
          <p:nvPr>
            <p:ph idx="1"/>
          </p:nvPr>
        </p:nvSpPr>
        <p:spPr>
          <a:xfrm>
            <a:off x="304800" y="1295400"/>
            <a:ext cx="8534400" cy="5105400"/>
          </a:xfrm>
        </p:spPr>
        <p:txBody>
          <a:bodyPr/>
          <a:lstStyle/>
          <a:p>
            <a:pPr marL="401638" indent="-230188" eaLnBrk="1" hangingPunct="1">
              <a:spcBef>
                <a:spcPts val="600"/>
              </a:spcBef>
              <a:spcAft>
                <a:spcPts val="600"/>
              </a:spcAft>
              <a:buSzPct val="110000"/>
              <a:buFont typeface="Wingdings" pitchFamily="2" charset="2"/>
              <a:buChar char="§"/>
            </a:pPr>
            <a:endParaRPr lang="en-US" sz="1800" b="1" dirty="0" smtClean="0"/>
          </a:p>
          <a:p>
            <a:pPr marL="401638" indent="-230188" eaLnBrk="1" hangingPunct="1">
              <a:spcBef>
                <a:spcPts val="600"/>
              </a:spcBef>
              <a:spcAft>
                <a:spcPts val="600"/>
              </a:spcAft>
              <a:buSzPct val="110000"/>
              <a:buFont typeface="Wingdings" pitchFamily="2" charset="2"/>
              <a:buChar char="§"/>
            </a:pPr>
            <a:r>
              <a:rPr lang="en-US" sz="1200" dirty="0" smtClean="0"/>
              <a:t>Created a class for undergraduate students to introduce them to American culture and U.S. higher education</a:t>
            </a:r>
          </a:p>
          <a:p>
            <a:pPr marL="401638" indent="-230188" eaLnBrk="1" hangingPunct="1">
              <a:spcBef>
                <a:spcPts val="600"/>
              </a:spcBef>
              <a:spcAft>
                <a:spcPts val="600"/>
              </a:spcAft>
              <a:buSzPct val="110000"/>
              <a:buFont typeface="Wingdings" pitchFamily="2" charset="2"/>
              <a:buChar char="§"/>
            </a:pPr>
            <a:r>
              <a:rPr lang="en-US" sz="1200" dirty="0" smtClean="0"/>
              <a:t>Regularly collaborate with academic units across the campus to address various international student needs including Law, MFE, Engineering, MBA, etc.</a:t>
            </a:r>
          </a:p>
          <a:p>
            <a:pPr marL="401638" indent="-230188" eaLnBrk="1" hangingPunct="1">
              <a:spcBef>
                <a:spcPts val="600"/>
              </a:spcBef>
              <a:spcAft>
                <a:spcPts val="600"/>
              </a:spcAft>
              <a:buSzPct val="110000"/>
              <a:buFont typeface="Wingdings" pitchFamily="2" charset="2"/>
              <a:buChar char="§"/>
            </a:pPr>
            <a:r>
              <a:rPr lang="en-US" sz="1200" dirty="0" smtClean="0"/>
              <a:t>Collaborated with various Student Affairs units to improve service provision including Student Learning Center, Transfer Student Center, Career Center, etc</a:t>
            </a:r>
          </a:p>
          <a:p>
            <a:pPr marL="401638" indent="-230188" eaLnBrk="1" hangingPunct="1">
              <a:spcBef>
                <a:spcPts val="600"/>
              </a:spcBef>
              <a:spcAft>
                <a:spcPts val="600"/>
              </a:spcAft>
              <a:buSzPct val="110000"/>
              <a:buFont typeface="Wingdings" pitchFamily="2" charset="2"/>
              <a:buChar char="§"/>
            </a:pPr>
            <a:r>
              <a:rPr lang="en-US" sz="1200" dirty="0" smtClean="0"/>
              <a:t>Collaborated with the VCR office and UCOP to implement new Export Control Act requirements.</a:t>
            </a:r>
          </a:p>
          <a:p>
            <a:pPr marL="401638" indent="-230188" eaLnBrk="1" hangingPunct="1">
              <a:spcBef>
                <a:spcPts val="600"/>
              </a:spcBef>
              <a:spcAft>
                <a:spcPts val="600"/>
              </a:spcAft>
              <a:buSzPct val="110000"/>
              <a:buFont typeface="Wingdings" pitchFamily="2" charset="2"/>
              <a:buChar char="§"/>
            </a:pPr>
            <a:r>
              <a:rPr lang="en-US" sz="1200" dirty="0" smtClean="0"/>
              <a:t>Consulted with student organizations and other key stakeholders on BIO’s programs and services</a:t>
            </a:r>
          </a:p>
          <a:p>
            <a:pPr marL="401638" indent="-230188" eaLnBrk="1" hangingPunct="1">
              <a:spcBef>
                <a:spcPts val="600"/>
              </a:spcBef>
              <a:spcAft>
                <a:spcPts val="600"/>
              </a:spcAft>
              <a:buSzPct val="110000"/>
              <a:buFont typeface="Wingdings" pitchFamily="2" charset="2"/>
              <a:buChar char="§"/>
            </a:pPr>
            <a:r>
              <a:rPr lang="en-US" sz="1200" dirty="0" smtClean="0"/>
              <a:t>Supported campus departmental efforts to recruit, hire and retain key faculty and staff (Department of Statistics, University Relations, Intercollegiate Athletics, Office of the Chancellor, etc)</a:t>
            </a:r>
          </a:p>
          <a:p>
            <a:pPr marL="401638" indent="-230188" eaLnBrk="1" hangingPunct="1">
              <a:spcBef>
                <a:spcPts val="600"/>
              </a:spcBef>
              <a:spcAft>
                <a:spcPts val="600"/>
              </a:spcAft>
              <a:buSzPct val="110000"/>
              <a:buFont typeface="Wingdings" pitchFamily="2" charset="2"/>
              <a:buChar char="§"/>
            </a:pPr>
            <a:r>
              <a:rPr lang="en-US" sz="1200" dirty="0" smtClean="0"/>
              <a:t>Collaborated with the Tang Center and the VCR Office to identify and implement a health insurance program for visiting scholars.</a:t>
            </a:r>
          </a:p>
          <a:p>
            <a:pPr marL="401638" indent="-230188" eaLnBrk="1" hangingPunct="1">
              <a:spcBef>
                <a:spcPts val="600"/>
              </a:spcBef>
              <a:spcAft>
                <a:spcPts val="600"/>
              </a:spcAft>
              <a:buSzPct val="110000"/>
              <a:buFont typeface="Wingdings" pitchFamily="2" charset="2"/>
              <a:buChar char="§"/>
            </a:pPr>
            <a:r>
              <a:rPr lang="en-US" sz="1200" dirty="0" smtClean="0"/>
              <a:t>Participated in various OE initiatives.  Provided staffing for the High Performance Culture Initiative for Operational Excellence and to chair the sub-group on Performance Management.</a:t>
            </a:r>
          </a:p>
        </p:txBody>
      </p:sp>
      <p:sp>
        <p:nvSpPr>
          <p:cNvPr id="24580" name="TextBox 9"/>
          <p:cNvSpPr txBox="1">
            <a:spLocks noChangeArrowheads="1"/>
          </p:cNvSpPr>
          <p:nvPr/>
        </p:nvSpPr>
        <p:spPr bwMode="auto">
          <a:xfrm>
            <a:off x="48768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04800" y="457200"/>
            <a:ext cx="8686800" cy="533400"/>
          </a:xfrm>
        </p:spPr>
        <p:txBody>
          <a:bodyPr>
            <a:noAutofit/>
          </a:bodyPr>
          <a:lstStyle/>
          <a:p>
            <a:pPr>
              <a:defRPr/>
            </a:pPr>
            <a:r>
              <a:rPr lang="en-US" sz="1600" b="1" dirty="0" smtClean="0">
                <a:solidFill>
                  <a:schemeClr val="bg2">
                    <a:lumMod val="50000"/>
                  </a:schemeClr>
                </a:solidFill>
              </a:rPr>
              <a:t>Goal 2:  Communicate a clear identity that supports our vision.</a:t>
            </a:r>
            <a:endParaRPr lang="en-US" sz="1600" b="1" dirty="0">
              <a:solidFill>
                <a:schemeClr val="bg2">
                  <a:lumMod val="50000"/>
                </a:schemeClr>
              </a:solidFill>
            </a:endParaRPr>
          </a:p>
        </p:txBody>
      </p:sp>
      <p:sp>
        <p:nvSpPr>
          <p:cNvPr id="66563" name="Rectangle 3"/>
          <p:cNvSpPr>
            <a:spLocks noGrp="1" noChangeArrowheads="1"/>
          </p:cNvSpPr>
          <p:nvPr>
            <p:ph idx="1"/>
          </p:nvPr>
        </p:nvSpPr>
        <p:spPr>
          <a:xfrm>
            <a:off x="457200" y="1295400"/>
            <a:ext cx="8458200" cy="4876800"/>
          </a:xfrm>
        </p:spPr>
        <p:txBody>
          <a:bodyPr>
            <a:noAutofit/>
          </a:bodyPr>
          <a:lstStyle/>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Engaged in a measured but intentional effort to reposition our programs and services to a broad area that is beyond immigration advising, visa document production and SEVIS reporting.</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Continuous improvement of services to be more responsive and accessible to customers: improved summer session support, streamlined processing of H1B petitions.</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 Introduced social media networks such as </a:t>
            </a:r>
            <a:r>
              <a:rPr lang="en-US" sz="1200" dirty="0" err="1" smtClean="0"/>
              <a:t>Facebook</a:t>
            </a:r>
            <a:r>
              <a:rPr lang="en-US" sz="1200" dirty="0" smtClean="0"/>
              <a:t> to increase communication.</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Organized </a:t>
            </a:r>
            <a:r>
              <a:rPr lang="en-US" sz="1200" dirty="0"/>
              <a:t>programs to </a:t>
            </a:r>
            <a:r>
              <a:rPr lang="en-US" sz="1200" dirty="0" smtClean="0"/>
              <a:t>communicate our </a:t>
            </a:r>
            <a:r>
              <a:rPr lang="en-US" sz="1200" dirty="0"/>
              <a:t>commitment </a:t>
            </a:r>
            <a:r>
              <a:rPr lang="en-US" sz="1200" dirty="0" smtClean="0"/>
              <a:t>and </a:t>
            </a:r>
            <a:r>
              <a:rPr lang="en-US" sz="1200" dirty="0"/>
              <a:t>concern for </a:t>
            </a:r>
            <a:r>
              <a:rPr lang="en-US" sz="1200" dirty="0" smtClean="0"/>
              <a:t>students and families – during Spring 2011 a combined 45 workshops were organized.</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Organized dependent orientation and ongoing programming.</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Organized Pre-arrival webinars for international students.</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Staff have presented at various departmental meetings, orientations and special sessions for students.</a:t>
            </a:r>
          </a:p>
          <a:p>
            <a:pPr marL="231775" indent="-171450" eaLnBrk="1" fontAlgn="auto" hangingPunct="1">
              <a:lnSpc>
                <a:spcPct val="110000"/>
              </a:lnSpc>
              <a:spcBef>
                <a:spcPts val="600"/>
              </a:spcBef>
              <a:spcAft>
                <a:spcPts val="600"/>
              </a:spcAft>
              <a:buSzPct val="110000"/>
              <a:buFont typeface="Wingdings" pitchFamily="2" charset="2"/>
              <a:buChar char="§"/>
              <a:defRPr/>
            </a:pPr>
            <a:r>
              <a:rPr lang="en-US" sz="1200" dirty="0" smtClean="0"/>
              <a:t>Introduced new tax reporting resources (</a:t>
            </a:r>
            <a:r>
              <a:rPr lang="en-US" sz="1200" dirty="0" err="1" smtClean="0"/>
              <a:t>Cintax</a:t>
            </a:r>
            <a:r>
              <a:rPr lang="en-US" sz="1200" dirty="0" smtClean="0"/>
              <a:t>) and referrals </a:t>
            </a:r>
            <a:r>
              <a:rPr lang="en-US" sz="1200" smtClean="0"/>
              <a:t>for tax </a:t>
            </a:r>
            <a:r>
              <a:rPr lang="en-US" sz="1200" dirty="0" smtClean="0"/>
              <a:t>advising.</a:t>
            </a:r>
            <a:endParaRPr lang="en-US" sz="1200" dirty="0"/>
          </a:p>
          <a:p>
            <a:pPr marL="231775" indent="-171450" eaLnBrk="1" fontAlgn="auto" hangingPunct="1">
              <a:lnSpc>
                <a:spcPct val="120000"/>
              </a:lnSpc>
              <a:spcBef>
                <a:spcPts val="600"/>
              </a:spcBef>
              <a:spcAft>
                <a:spcPts val="600"/>
              </a:spcAft>
              <a:buSzPct val="110000"/>
              <a:buFont typeface="Wingdings" pitchFamily="2" charset="2"/>
              <a:buChar char="§"/>
              <a:defRPr/>
            </a:pPr>
            <a:r>
              <a:rPr lang="en-US" sz="1200" dirty="0" smtClean="0"/>
              <a:t>Developed new initiatives to </a:t>
            </a:r>
            <a:r>
              <a:rPr lang="en-US" sz="1200" dirty="0"/>
              <a:t>address </a:t>
            </a:r>
            <a:r>
              <a:rPr lang="en-US" sz="1200" dirty="0" smtClean="0"/>
              <a:t>changing demographic of the international student body, e.g. modified orientation and special web pages for undergraduate students, introduced a special orientation session for parents, arranged for temporary housing for new international students, provided transportation for students from temporary housing to permanent housing.</a:t>
            </a:r>
          </a:p>
        </p:txBody>
      </p:sp>
      <p:sp>
        <p:nvSpPr>
          <p:cNvPr id="25604" name="TextBox 9"/>
          <p:cNvSpPr txBox="1">
            <a:spLocks noChangeArrowheads="1"/>
          </p:cNvSpPr>
          <p:nvPr/>
        </p:nvSpPr>
        <p:spPr bwMode="auto">
          <a:xfrm>
            <a:off x="48768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533400"/>
            <a:ext cx="8686800" cy="457200"/>
          </a:xfrm>
        </p:spPr>
        <p:txBody>
          <a:bodyPr>
            <a:noAutofit/>
          </a:bodyPr>
          <a:lstStyle/>
          <a:p>
            <a:pPr eaLnBrk="1" fontAlgn="auto" hangingPunct="1">
              <a:spcAft>
                <a:spcPts val="0"/>
              </a:spcAft>
              <a:defRPr/>
            </a:pPr>
            <a:r>
              <a:rPr lang="en-US" sz="1600" b="1" dirty="0" smtClean="0">
                <a:solidFill>
                  <a:schemeClr val="bg2">
                    <a:lumMod val="50000"/>
                  </a:schemeClr>
                </a:solidFill>
              </a:rPr>
              <a:t>Goal 3:  Build and foster good internal and external working and customer service relationships</a:t>
            </a:r>
            <a:br>
              <a:rPr lang="en-US" sz="1600" b="1" dirty="0" smtClean="0">
                <a:solidFill>
                  <a:schemeClr val="bg2">
                    <a:lumMod val="50000"/>
                  </a:schemeClr>
                </a:solidFill>
              </a:rPr>
            </a:br>
            <a:r>
              <a:rPr lang="en-US" sz="1600" b="1" dirty="0" smtClean="0">
                <a:solidFill>
                  <a:schemeClr val="bg2">
                    <a:lumMod val="50000"/>
                  </a:schemeClr>
                </a:solidFill>
              </a:rPr>
              <a:t>What we have done </a:t>
            </a:r>
            <a:r>
              <a:rPr lang="en-US" sz="1600" b="1" dirty="0" err="1" smtClean="0">
                <a:solidFill>
                  <a:schemeClr val="bg2">
                    <a:lumMod val="50000"/>
                  </a:schemeClr>
                </a:solidFill>
              </a:rPr>
              <a:t>InternallY</a:t>
            </a:r>
            <a:r>
              <a:rPr lang="en-US" sz="1600" b="1" dirty="0" smtClean="0">
                <a:solidFill>
                  <a:schemeClr val="bg2">
                    <a:lumMod val="50000"/>
                  </a:schemeClr>
                </a:solidFill>
              </a:rPr>
              <a:t>….</a:t>
            </a:r>
            <a:r>
              <a:rPr lang="en-US" sz="2800" dirty="0" smtClean="0"/>
              <a:t/>
            </a:r>
            <a:br>
              <a:rPr lang="en-US" sz="2800" dirty="0" smtClean="0"/>
            </a:br>
            <a:endParaRPr lang="en-US" sz="2800" i="1" dirty="0"/>
          </a:p>
        </p:txBody>
      </p:sp>
      <p:sp>
        <p:nvSpPr>
          <p:cNvPr id="26627" name="TextBox 9"/>
          <p:cNvSpPr txBox="1">
            <a:spLocks noChangeArrowheads="1"/>
          </p:cNvSpPr>
          <p:nvPr/>
        </p:nvSpPr>
        <p:spPr bwMode="auto">
          <a:xfrm>
            <a:off x="4800600" y="66119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7" name="TextBox 6"/>
          <p:cNvSpPr txBox="1"/>
          <p:nvPr/>
        </p:nvSpPr>
        <p:spPr>
          <a:xfrm>
            <a:off x="609600" y="1600200"/>
            <a:ext cx="7848600" cy="3637919"/>
          </a:xfrm>
          <a:prstGeom prst="rect">
            <a:avLst/>
          </a:prstGeom>
          <a:noFill/>
        </p:spPr>
        <p:txBody>
          <a:bodyPr wrap="square">
            <a:spAutoFit/>
          </a:bodyPr>
          <a:lstStyle/>
          <a:p>
            <a:pPr marL="171450" indent="-171450">
              <a:lnSpc>
                <a:spcPct val="90000"/>
              </a:lnSpc>
              <a:spcBef>
                <a:spcPts val="600"/>
              </a:spcBef>
              <a:spcAft>
                <a:spcPts val="600"/>
              </a:spcAft>
              <a:buSzPct val="110000"/>
              <a:buFont typeface="Wingdings" pitchFamily="2" charset="2"/>
              <a:buChar char="§"/>
              <a:defRPr/>
            </a:pPr>
            <a:r>
              <a:rPr lang="en-US" sz="1200" dirty="0">
                <a:latin typeface="+mn-lt"/>
              </a:rPr>
              <a:t>Initiated internal unit level committees to work on strategic initiatives – continue to improve on this model.</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Introduced a new web site to make it more user friendly and provide more online resources for students, scholars and campus staff.</a:t>
            </a:r>
          </a:p>
          <a:p>
            <a:pPr marL="171450" indent="-171450">
              <a:lnSpc>
                <a:spcPct val="90000"/>
              </a:lnSpc>
              <a:spcBef>
                <a:spcPts val="600"/>
              </a:spcBef>
              <a:spcAft>
                <a:spcPts val="600"/>
              </a:spcAft>
              <a:buSzPct val="110000"/>
              <a:buFont typeface="Wingdings" pitchFamily="2" charset="2"/>
              <a:buChar char="§"/>
              <a:defRPr/>
            </a:pPr>
            <a:r>
              <a:rPr lang="en-US" sz="1200" dirty="0" smtClean="0">
                <a:latin typeface="+mn-lt"/>
              </a:rPr>
              <a:t>Conducted </a:t>
            </a:r>
            <a:r>
              <a:rPr lang="en-US" sz="1200" dirty="0">
                <a:latin typeface="+mn-lt"/>
              </a:rPr>
              <a:t>a needs assessment </a:t>
            </a:r>
            <a:r>
              <a:rPr lang="en-US" sz="1200" dirty="0" smtClean="0">
                <a:latin typeface="+mn-lt"/>
              </a:rPr>
              <a:t>survey to </a:t>
            </a:r>
            <a:r>
              <a:rPr lang="en-US" sz="1200" dirty="0">
                <a:latin typeface="+mn-lt"/>
              </a:rPr>
              <a:t>understand students experience with campus wide services with an eye towards increased </a:t>
            </a:r>
            <a:r>
              <a:rPr lang="en-US" sz="1200" dirty="0" smtClean="0">
                <a:latin typeface="+mn-lt"/>
              </a:rPr>
              <a:t>collaboration and improved service provision.</a:t>
            </a:r>
            <a:endParaRPr lang="en-US" sz="1200" dirty="0">
              <a:latin typeface="+mn-lt"/>
            </a:endParaRP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Streamlined H1B processes in response to an external review of our H1B services.  </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Continue to build upon a successful cross-training model for </a:t>
            </a:r>
            <a:r>
              <a:rPr lang="en-US" sz="1200" dirty="0" smtClean="0">
                <a:latin typeface="+mn-lt"/>
              </a:rPr>
              <a:t>staff </a:t>
            </a:r>
            <a:r>
              <a:rPr lang="en-US" sz="1200" dirty="0">
                <a:latin typeface="+mn-lt"/>
              </a:rPr>
              <a:t>to maximize resources and to provide a more seamless service model.</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Emphasis on high performance with values that :</a:t>
            </a:r>
          </a:p>
          <a:p>
            <a:pPr marL="628650" lvl="1" indent="-171450">
              <a:lnSpc>
                <a:spcPct val="90000"/>
              </a:lnSpc>
              <a:spcBef>
                <a:spcPts val="600"/>
              </a:spcBef>
              <a:spcAft>
                <a:spcPts val="600"/>
              </a:spcAft>
              <a:buSzPct val="110000"/>
              <a:buFont typeface="Arial" pitchFamily="34" charset="0"/>
              <a:buChar char="•"/>
              <a:defRPr/>
            </a:pPr>
            <a:r>
              <a:rPr lang="en-US" sz="1200" dirty="0">
                <a:latin typeface="+mn-lt"/>
              </a:rPr>
              <a:t>Place strong emphasis on agility to respond to customer needs.</a:t>
            </a:r>
          </a:p>
          <a:p>
            <a:pPr marL="628650" lvl="1" indent="-171450">
              <a:lnSpc>
                <a:spcPct val="90000"/>
              </a:lnSpc>
              <a:spcBef>
                <a:spcPts val="600"/>
              </a:spcBef>
              <a:spcAft>
                <a:spcPts val="600"/>
              </a:spcAft>
              <a:buSzPct val="110000"/>
              <a:buFont typeface="Arial" pitchFamily="34" charset="0"/>
              <a:buChar char="•"/>
              <a:defRPr/>
            </a:pPr>
            <a:r>
              <a:rPr lang="en-US" sz="1200" dirty="0">
                <a:latin typeface="+mn-lt"/>
              </a:rPr>
              <a:t>Encourage internal and external consultation to inform decision making.</a:t>
            </a:r>
          </a:p>
          <a:p>
            <a:pPr marL="628650" lvl="1" indent="-171450">
              <a:lnSpc>
                <a:spcPct val="90000"/>
              </a:lnSpc>
              <a:spcBef>
                <a:spcPts val="600"/>
              </a:spcBef>
              <a:spcAft>
                <a:spcPts val="600"/>
              </a:spcAft>
              <a:buSzPct val="110000"/>
              <a:buFont typeface="Arial" pitchFamily="34" charset="0"/>
              <a:buChar char="•"/>
              <a:defRPr/>
            </a:pPr>
            <a:r>
              <a:rPr lang="en-US" sz="1200" dirty="0">
                <a:latin typeface="+mn-lt"/>
              </a:rPr>
              <a:t>Build an atmosphere of team work.</a:t>
            </a:r>
          </a:p>
          <a:p>
            <a:pPr marL="628650" lvl="1" indent="-171450">
              <a:lnSpc>
                <a:spcPct val="90000"/>
              </a:lnSpc>
              <a:spcBef>
                <a:spcPts val="600"/>
              </a:spcBef>
              <a:spcAft>
                <a:spcPts val="600"/>
              </a:spcAft>
              <a:buSzPct val="110000"/>
              <a:buFont typeface="Arial" pitchFamily="34" charset="0"/>
              <a:buChar char="•"/>
              <a:defRPr/>
            </a:pPr>
            <a:r>
              <a:rPr lang="en-US" sz="1200" dirty="0">
                <a:latin typeface="+mn-lt"/>
              </a:rPr>
              <a:t>Assume responsibility for our work without owning our work</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533400"/>
            <a:ext cx="8686800" cy="457200"/>
          </a:xfrm>
        </p:spPr>
        <p:txBody>
          <a:bodyPr>
            <a:noAutofit/>
          </a:bodyPr>
          <a:lstStyle/>
          <a:p>
            <a:pPr eaLnBrk="1" fontAlgn="auto" hangingPunct="1">
              <a:spcAft>
                <a:spcPts val="0"/>
              </a:spcAft>
              <a:defRPr/>
            </a:pPr>
            <a:r>
              <a:rPr lang="en-US" sz="1600" b="1" dirty="0" smtClean="0">
                <a:solidFill>
                  <a:schemeClr val="bg2">
                    <a:lumMod val="50000"/>
                  </a:schemeClr>
                </a:solidFill>
              </a:rPr>
              <a:t>Goal 3:  Build and foster good internal and external working and customer service relationships</a:t>
            </a:r>
            <a:br>
              <a:rPr lang="en-US" sz="1600" b="1" dirty="0" smtClean="0">
                <a:solidFill>
                  <a:schemeClr val="bg2">
                    <a:lumMod val="50000"/>
                  </a:schemeClr>
                </a:solidFill>
              </a:rPr>
            </a:br>
            <a:r>
              <a:rPr lang="en-US" sz="1600" b="1" dirty="0" smtClean="0">
                <a:solidFill>
                  <a:schemeClr val="bg2">
                    <a:lumMod val="50000"/>
                  </a:schemeClr>
                </a:solidFill>
              </a:rPr>
              <a:t>What we have done Externally….</a:t>
            </a:r>
            <a:r>
              <a:rPr lang="en-US" sz="2800" dirty="0" smtClean="0"/>
              <a:t/>
            </a:r>
            <a:br>
              <a:rPr lang="en-US" sz="2800" dirty="0" smtClean="0"/>
            </a:br>
            <a:endParaRPr lang="en-US" sz="2800" i="1" dirty="0"/>
          </a:p>
        </p:txBody>
      </p:sp>
      <p:sp>
        <p:nvSpPr>
          <p:cNvPr id="27651" name="TextBox 9"/>
          <p:cNvSpPr txBox="1">
            <a:spLocks noChangeArrowheads="1"/>
          </p:cNvSpPr>
          <p:nvPr/>
        </p:nvSpPr>
        <p:spPr bwMode="auto">
          <a:xfrm>
            <a:off x="4800600" y="66119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7" name="TextBox 6"/>
          <p:cNvSpPr txBox="1"/>
          <p:nvPr/>
        </p:nvSpPr>
        <p:spPr>
          <a:xfrm>
            <a:off x="609600" y="1219200"/>
            <a:ext cx="7848600" cy="4278094"/>
          </a:xfrm>
          <a:prstGeom prst="rect">
            <a:avLst/>
          </a:prstGeom>
          <a:noFill/>
        </p:spPr>
        <p:txBody>
          <a:bodyPr>
            <a:spAutoFit/>
          </a:bodyPr>
          <a:lstStyle/>
          <a:p>
            <a:pPr marL="171450" indent="-171450">
              <a:lnSpc>
                <a:spcPct val="90000"/>
              </a:lnSpc>
              <a:spcBef>
                <a:spcPts val="600"/>
              </a:spcBef>
              <a:spcAft>
                <a:spcPts val="600"/>
              </a:spcAft>
              <a:buSzPct val="110000"/>
              <a:buFont typeface="Wingdings" pitchFamily="2" charset="2"/>
              <a:buChar char="§"/>
              <a:defRPr/>
            </a:pPr>
            <a:r>
              <a:rPr lang="en-US" sz="1200" dirty="0">
                <a:latin typeface="+mn-lt"/>
              </a:rPr>
              <a:t>Participated in trainings for </a:t>
            </a:r>
            <a:r>
              <a:rPr lang="en-US" sz="1200" dirty="0" smtClean="0">
                <a:latin typeface="+mn-lt"/>
              </a:rPr>
              <a:t>college advisors including: </a:t>
            </a:r>
            <a:r>
              <a:rPr lang="en-US" sz="1200" dirty="0">
                <a:latin typeface="+mn-lt"/>
              </a:rPr>
              <a:t>Letter &amp; Sciences, College of Engineering, College of Environmental Design</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Initiated new workshops </a:t>
            </a:r>
            <a:r>
              <a:rPr lang="en-US" sz="1200" dirty="0" smtClean="0">
                <a:latin typeface="+mn-lt"/>
              </a:rPr>
              <a:t>with Counseling </a:t>
            </a:r>
            <a:r>
              <a:rPr lang="en-US" sz="1200" dirty="0">
                <a:latin typeface="+mn-lt"/>
              </a:rPr>
              <a:t>and Psychological Services, Student Advocate Office, Transfer Center, Student Learning Center, Scholarship Connection Office, Cal Alumni Office, and ASUC</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Conducted presentations in collaboration with Payroll and HR at GSAO meetings.</a:t>
            </a:r>
          </a:p>
          <a:p>
            <a:pPr marL="171450" indent="-171450">
              <a:lnSpc>
                <a:spcPct val="90000"/>
              </a:lnSpc>
              <a:spcBef>
                <a:spcPts val="600"/>
              </a:spcBef>
              <a:spcAft>
                <a:spcPts val="600"/>
              </a:spcAft>
              <a:buSzPct val="110000"/>
              <a:buFont typeface="Wingdings" pitchFamily="2" charset="2"/>
              <a:buChar char="§"/>
              <a:defRPr/>
            </a:pPr>
            <a:r>
              <a:rPr lang="en-US" sz="1200" dirty="0" smtClean="0">
                <a:latin typeface="+mn-lt"/>
              </a:rPr>
              <a:t>Provided input </a:t>
            </a:r>
            <a:r>
              <a:rPr lang="en-US" sz="1200" dirty="0">
                <a:latin typeface="+mn-lt"/>
              </a:rPr>
              <a:t>and </a:t>
            </a:r>
            <a:r>
              <a:rPr lang="en-US" sz="1200" dirty="0" smtClean="0">
                <a:latin typeface="+mn-lt"/>
              </a:rPr>
              <a:t>collaborated </a:t>
            </a:r>
            <a:r>
              <a:rPr lang="en-US" sz="1200" dirty="0">
                <a:latin typeface="+mn-lt"/>
              </a:rPr>
              <a:t>with New Student Services for </a:t>
            </a:r>
            <a:r>
              <a:rPr lang="en-US" sz="1200" dirty="0" err="1">
                <a:latin typeface="+mn-lt"/>
              </a:rPr>
              <a:t>CalSo</a:t>
            </a:r>
            <a:r>
              <a:rPr lang="en-US" sz="1200" dirty="0">
                <a:latin typeface="+mn-lt"/>
              </a:rPr>
              <a:t> and Welcome Week</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Strengthened liaisons with Student Organizations</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Provided Pre-arrival orientations at local community college </a:t>
            </a:r>
            <a:r>
              <a:rPr lang="en-US" sz="1200" dirty="0" smtClean="0">
                <a:latin typeface="+mn-lt"/>
              </a:rPr>
              <a:t>feeders</a:t>
            </a:r>
          </a:p>
          <a:p>
            <a:pPr marL="171450" indent="-171450">
              <a:lnSpc>
                <a:spcPct val="90000"/>
              </a:lnSpc>
              <a:spcBef>
                <a:spcPts val="600"/>
              </a:spcBef>
              <a:spcAft>
                <a:spcPts val="600"/>
              </a:spcAft>
              <a:buSzPct val="110000"/>
              <a:buFont typeface="Wingdings" pitchFamily="2" charset="2"/>
              <a:buChar char="§"/>
              <a:defRPr/>
            </a:pPr>
            <a:r>
              <a:rPr lang="en-US" sz="1200" dirty="0" smtClean="0">
                <a:latin typeface="+mn-lt"/>
              </a:rPr>
              <a:t>Continued offering of workshops for campus administrators that cover topics such as the challenges of working with international students, admission and arrival process, and cross-cultural issues. </a:t>
            </a:r>
            <a:endParaRPr lang="en-US" sz="1200" dirty="0">
              <a:latin typeface="+mn-lt"/>
            </a:endParaRPr>
          </a:p>
          <a:p>
            <a:pPr marL="171450" indent="-171450">
              <a:lnSpc>
                <a:spcPct val="90000"/>
              </a:lnSpc>
              <a:spcBef>
                <a:spcPts val="600"/>
              </a:spcBef>
              <a:spcAft>
                <a:spcPts val="600"/>
              </a:spcAft>
              <a:buSzPct val="110000"/>
              <a:buFont typeface="Wingdings" pitchFamily="2" charset="2"/>
              <a:buChar char="§"/>
              <a:defRPr/>
            </a:pPr>
            <a:r>
              <a:rPr lang="en-US" sz="1200" dirty="0" smtClean="0">
                <a:latin typeface="+mn-lt"/>
              </a:rPr>
              <a:t>Participation </a:t>
            </a:r>
            <a:r>
              <a:rPr lang="en-US" sz="1200" dirty="0">
                <a:latin typeface="+mn-lt"/>
              </a:rPr>
              <a:t>in </a:t>
            </a:r>
            <a:r>
              <a:rPr lang="en-US" sz="1200" dirty="0" smtClean="0">
                <a:latin typeface="+mn-lt"/>
              </a:rPr>
              <a:t>Departmental Orientations </a:t>
            </a:r>
            <a:r>
              <a:rPr lang="en-US" sz="1200" dirty="0">
                <a:latin typeface="+mn-lt"/>
              </a:rPr>
              <a:t>- LLM, Summer LLM, Econ, Haas, Engineering</a:t>
            </a:r>
          </a:p>
          <a:p>
            <a:pPr marL="171450" indent="-171450">
              <a:lnSpc>
                <a:spcPct val="90000"/>
              </a:lnSpc>
              <a:spcBef>
                <a:spcPts val="600"/>
              </a:spcBef>
              <a:spcAft>
                <a:spcPts val="600"/>
              </a:spcAft>
              <a:buSzPct val="110000"/>
              <a:buFont typeface="Wingdings" pitchFamily="2" charset="2"/>
              <a:buChar char="§"/>
              <a:defRPr/>
            </a:pPr>
            <a:r>
              <a:rPr lang="en-US" sz="1200" dirty="0" smtClean="0">
                <a:latin typeface="+mn-lt"/>
              </a:rPr>
              <a:t>Participated </a:t>
            </a:r>
            <a:r>
              <a:rPr lang="en-US" sz="1200" dirty="0">
                <a:latin typeface="+mn-lt"/>
              </a:rPr>
              <a:t>in </a:t>
            </a:r>
            <a:r>
              <a:rPr lang="en-US" sz="1200" dirty="0" smtClean="0">
                <a:latin typeface="+mn-lt"/>
              </a:rPr>
              <a:t>Advisor Network Council (ANC) </a:t>
            </a:r>
            <a:r>
              <a:rPr lang="en-US" sz="1200" dirty="0">
                <a:latin typeface="+mn-lt"/>
              </a:rPr>
              <a:t>focus meeting to discuss international student enrollment</a:t>
            </a:r>
          </a:p>
          <a:p>
            <a:pPr marL="171450" indent="-171450">
              <a:lnSpc>
                <a:spcPct val="90000"/>
              </a:lnSpc>
              <a:spcBef>
                <a:spcPts val="600"/>
              </a:spcBef>
              <a:spcAft>
                <a:spcPts val="600"/>
              </a:spcAft>
              <a:buSzPct val="110000"/>
              <a:buFont typeface="Wingdings" pitchFamily="2" charset="2"/>
              <a:buChar char="§"/>
              <a:defRPr/>
            </a:pPr>
            <a:r>
              <a:rPr lang="en-US" sz="1200" dirty="0" smtClean="0">
                <a:latin typeface="+mn-lt"/>
              </a:rPr>
              <a:t>Made </a:t>
            </a:r>
            <a:r>
              <a:rPr lang="en-US" sz="1200" dirty="0">
                <a:latin typeface="+mn-lt"/>
              </a:rPr>
              <a:t>presentations at Stay Day – an annual conference for advising staff on campus.</a:t>
            </a:r>
          </a:p>
          <a:p>
            <a:pPr marL="171450" indent="-171450">
              <a:lnSpc>
                <a:spcPct val="90000"/>
              </a:lnSpc>
              <a:spcBef>
                <a:spcPts val="600"/>
              </a:spcBef>
              <a:spcAft>
                <a:spcPts val="600"/>
              </a:spcAft>
              <a:buSzPct val="110000"/>
              <a:buFont typeface="Wingdings" pitchFamily="2" charset="2"/>
              <a:buChar char="§"/>
              <a:defRPr/>
            </a:pPr>
            <a:r>
              <a:rPr lang="en-US" sz="1200" dirty="0">
                <a:latin typeface="+mn-lt"/>
              </a:rPr>
              <a:t>Conducted staff trainings to implement e-scholar </a:t>
            </a:r>
            <a:r>
              <a:rPr lang="en-US" sz="1200" dirty="0" smtClean="0">
                <a:latin typeface="+mn-lt"/>
              </a:rPr>
              <a:t>database</a:t>
            </a:r>
          </a:p>
          <a:p>
            <a:pPr marL="171450" indent="-171450">
              <a:lnSpc>
                <a:spcPct val="90000"/>
              </a:lnSpc>
              <a:spcBef>
                <a:spcPts val="600"/>
              </a:spcBef>
              <a:spcAft>
                <a:spcPts val="600"/>
              </a:spcAft>
              <a:buSzPct val="110000"/>
              <a:buFont typeface="Wingdings" pitchFamily="2" charset="2"/>
              <a:buChar char="§"/>
              <a:defRPr/>
            </a:pPr>
            <a:r>
              <a:rPr lang="en-US" sz="1200" dirty="0" smtClean="0"/>
              <a:t>Participated in Cal Day.</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28600" y="533400"/>
            <a:ext cx="8686800" cy="685800"/>
          </a:xfrm>
        </p:spPr>
        <p:txBody>
          <a:bodyPr>
            <a:normAutofit fontScale="90000"/>
          </a:bodyPr>
          <a:lstStyle/>
          <a:p>
            <a:pPr eaLnBrk="1" fontAlgn="auto" hangingPunct="1">
              <a:spcAft>
                <a:spcPts val="0"/>
              </a:spcAft>
              <a:defRPr/>
            </a:pPr>
            <a:r>
              <a:rPr lang="en-US" sz="2000" b="1" dirty="0" smtClean="0">
                <a:solidFill>
                  <a:schemeClr val="bg2">
                    <a:lumMod val="50000"/>
                  </a:schemeClr>
                </a:solidFill>
              </a:rPr>
              <a:t>Goal 4:  Align resources to accommodate growth.</a:t>
            </a:r>
            <a:br>
              <a:rPr lang="en-US" sz="2000" b="1" dirty="0" smtClean="0">
                <a:solidFill>
                  <a:schemeClr val="bg2">
                    <a:lumMod val="50000"/>
                  </a:schemeClr>
                </a:solidFill>
              </a:rPr>
            </a:br>
            <a:endParaRPr lang="en-US" sz="2000" i="1" dirty="0">
              <a:effectLst/>
            </a:endParaRPr>
          </a:p>
        </p:txBody>
      </p:sp>
      <p:sp>
        <p:nvSpPr>
          <p:cNvPr id="28675" name="Rectangle 3"/>
          <p:cNvSpPr>
            <a:spLocks noGrp="1" noChangeArrowheads="1"/>
          </p:cNvSpPr>
          <p:nvPr>
            <p:ph idx="1"/>
          </p:nvPr>
        </p:nvSpPr>
        <p:spPr>
          <a:xfrm>
            <a:off x="609600" y="1371600"/>
            <a:ext cx="7772400" cy="4724400"/>
          </a:xfrm>
        </p:spPr>
        <p:txBody>
          <a:bodyPr/>
          <a:lstStyle/>
          <a:p>
            <a:pPr marL="173038" indent="-171450" eaLnBrk="1" hangingPunct="1">
              <a:lnSpc>
                <a:spcPct val="90000"/>
              </a:lnSpc>
              <a:spcBef>
                <a:spcPts val="600"/>
              </a:spcBef>
              <a:spcAft>
                <a:spcPts val="600"/>
              </a:spcAft>
              <a:buSzPct val="110000"/>
              <a:buFont typeface="Wingdings" pitchFamily="2" charset="2"/>
              <a:buChar char="§"/>
            </a:pPr>
            <a:r>
              <a:rPr lang="en-US" sz="1200" dirty="0" smtClean="0"/>
              <a:t>Increased the revenue base of the unit by moving summer session funding support to a recharge model, and obtaining additional permanent registration fee funding.</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Created an additional student/scholar advisor position.</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Reassigned business support staff to focus on student client needs.</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As part of budget reductions, eliminated a full-time support staff position and moved towards seasonal help.</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Hired a replacement H1B Project/Policy Analyst that has served as a catalyst for improved services.</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Initiated steps to phase out a Project/Policy Analyst position for permanent residency and move towards a cross training model.</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Introduced an on-line database for J scholars requests.</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Initiated steps towards an on-line database process for H1B petitions. </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Utilized technology to harness our work more extensively – introduced webinars for students, live streaming of workshops, real time tracking of work progress, advance data sharing to facilitate visa applications, use of data discrepancy triggers and use of </a:t>
            </a:r>
            <a:r>
              <a:rPr lang="en-US" sz="1200" dirty="0" err="1" smtClean="0"/>
              <a:t>bSpace</a:t>
            </a:r>
            <a:r>
              <a:rPr lang="en-US" sz="1200" dirty="0" smtClean="0"/>
              <a:t> to facilitate financial aid applications among others.</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To go green increased emphasis on scanning for data storage and use of </a:t>
            </a:r>
            <a:r>
              <a:rPr lang="en-US" sz="1200" dirty="0" err="1" smtClean="0"/>
              <a:t>RightFax</a:t>
            </a:r>
            <a:r>
              <a:rPr lang="en-US" sz="1200" dirty="0" smtClean="0"/>
              <a:t> for electronic submission of faxes.</a:t>
            </a:r>
          </a:p>
          <a:p>
            <a:pPr marL="173038" indent="-171450" eaLnBrk="1" hangingPunct="1">
              <a:lnSpc>
                <a:spcPct val="90000"/>
              </a:lnSpc>
              <a:spcBef>
                <a:spcPts val="600"/>
              </a:spcBef>
              <a:spcAft>
                <a:spcPts val="600"/>
              </a:spcAft>
              <a:buSzPct val="110000"/>
              <a:buFont typeface="Wingdings" pitchFamily="2" charset="2"/>
              <a:buChar char="§"/>
            </a:pPr>
            <a:r>
              <a:rPr lang="en-US" sz="1200" dirty="0" smtClean="0"/>
              <a:t>Provided professional development opportunities for strategic alignment such as student affairs training and leadership development. </a:t>
            </a:r>
          </a:p>
          <a:p>
            <a:pPr marL="173038" indent="-171450" eaLnBrk="1" hangingPunct="1">
              <a:lnSpc>
                <a:spcPct val="90000"/>
              </a:lnSpc>
              <a:spcBef>
                <a:spcPts val="600"/>
              </a:spcBef>
              <a:spcAft>
                <a:spcPts val="600"/>
              </a:spcAft>
              <a:buSzPct val="110000"/>
              <a:buNone/>
            </a:pPr>
            <a:endParaRPr lang="en-US" sz="1400" dirty="0" smtClean="0"/>
          </a:p>
          <a:p>
            <a:pPr marL="173038" indent="-171450" eaLnBrk="1" hangingPunct="1">
              <a:lnSpc>
                <a:spcPct val="90000"/>
              </a:lnSpc>
              <a:spcBef>
                <a:spcPts val="600"/>
              </a:spcBef>
              <a:spcAft>
                <a:spcPts val="600"/>
              </a:spcAft>
              <a:buSzPct val="110000"/>
              <a:buFont typeface="Wingdings 2" pitchFamily="18" charset="2"/>
              <a:buNone/>
            </a:pPr>
            <a:endParaRPr lang="en-US" sz="1600" dirty="0" smtClean="0"/>
          </a:p>
        </p:txBody>
      </p:sp>
      <p:sp>
        <p:nvSpPr>
          <p:cNvPr id="28676" name="TextBox 9"/>
          <p:cNvSpPr txBox="1">
            <a:spLocks noChangeArrowheads="1"/>
          </p:cNvSpPr>
          <p:nvPr/>
        </p:nvSpPr>
        <p:spPr bwMode="auto">
          <a:xfrm>
            <a:off x="48768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r>
              <a:rPr lang="en-US" sz="1600" dirty="0">
                <a:effectLst/>
              </a:rPr>
              <a:t>7. A Snapshot of the needs assessment survey  - April 2011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80876791"/>
              </p:ext>
            </p:extLst>
          </p:nvPr>
        </p:nvGraphicFramePr>
        <p:xfrm>
          <a:off x="685800" y="1524000"/>
          <a:ext cx="8077201" cy="4800602"/>
        </p:xfrm>
        <a:graphic>
          <a:graphicData uri="http://schemas.openxmlformats.org/drawingml/2006/table">
            <a:tbl>
              <a:tblPr>
                <a:tableStyleId>{5C22544A-7EE6-4342-B048-85BDC9FD1C3A}</a:tableStyleId>
              </a:tblPr>
              <a:tblGrid>
                <a:gridCol w="5077543"/>
                <a:gridCol w="1499829"/>
                <a:gridCol w="1499829"/>
              </a:tblGrid>
              <a:tr h="874876">
                <a:tc gridSpan="3">
                  <a:txBody>
                    <a:bodyPr/>
                    <a:lstStyle/>
                    <a:p>
                      <a:pPr algn="l" fontAlgn="ctr"/>
                      <a:r>
                        <a:rPr lang="en-US" sz="1800" b="1" dirty="0" smtClean="0"/>
                        <a:t>Reasons For Visiting BIO</a:t>
                      </a:r>
                      <a:r>
                        <a:rPr lang="en-US" sz="1800" dirty="0" smtClean="0"/>
                        <a:t>: </a:t>
                      </a:r>
                      <a:r>
                        <a:rPr lang="en-US" sz="1800" b="1" i="0" u="none" strike="noStrike" dirty="0" smtClean="0">
                          <a:effectLst/>
                          <a:latin typeface="+mn-lt"/>
                          <a:cs typeface="Calibri" pitchFamily="34" charset="0"/>
                        </a:rPr>
                        <a:t>All International</a:t>
                      </a:r>
                      <a:r>
                        <a:rPr lang="en-US" sz="1800" b="1" i="0" u="none" strike="noStrike" baseline="0" dirty="0" smtClean="0">
                          <a:effectLst/>
                          <a:latin typeface="+mn-lt"/>
                          <a:cs typeface="Calibri" pitchFamily="34" charset="0"/>
                        </a:rPr>
                        <a:t> Students</a:t>
                      </a:r>
                      <a:endParaRPr lang="en-US" sz="1800" b="1" i="0" u="none" strike="noStrike" dirty="0">
                        <a:effectLst/>
                        <a:latin typeface="+mn-lt"/>
                        <a:cs typeface="Calibri" pitchFamily="34" charset="0"/>
                      </a:endParaRPr>
                    </a:p>
                  </a:txBody>
                  <a:tcPr marL="9525" marR="9525" marT="9525" marB="0" anchor="ctr">
                    <a:noFill/>
                  </a:tcPr>
                </a:tc>
                <a:tc hMerge="1">
                  <a:txBody>
                    <a:bodyPr/>
                    <a:lstStyle/>
                    <a:p>
                      <a:endParaRPr lang="en-US"/>
                    </a:p>
                  </a:txBody>
                  <a:tcPr/>
                </a:tc>
                <a:tc hMerge="1">
                  <a:txBody>
                    <a:bodyPr/>
                    <a:lstStyle/>
                    <a:p>
                      <a:endParaRPr lang="en-US"/>
                    </a:p>
                  </a:txBody>
                  <a:tcPr/>
                </a:tc>
              </a:tr>
              <a:tr h="747756">
                <a:tc>
                  <a:txBody>
                    <a:bodyPr/>
                    <a:lstStyle/>
                    <a:p>
                      <a:pPr algn="l" fontAlgn="ctr"/>
                      <a:endParaRPr lang="en-US" sz="1400" b="1" i="0" u="none" strike="noStrike" dirty="0">
                        <a:solidFill>
                          <a:srgbClr val="000000"/>
                        </a:solidFill>
                        <a:effectLst/>
                        <a:latin typeface="+mn-lt"/>
                        <a:cs typeface="Calibri" pitchFamily="34" charset="0"/>
                      </a:endParaRPr>
                    </a:p>
                  </a:txBody>
                  <a:tcPr marL="9525" marR="9525" marT="9525" marB="0" anchor="ctr">
                    <a:noFill/>
                  </a:tcPr>
                </a:tc>
                <a:tc>
                  <a:txBody>
                    <a:bodyPr/>
                    <a:lstStyle/>
                    <a:p>
                      <a:pPr algn="ctr" fontAlgn="ctr"/>
                      <a:r>
                        <a:rPr lang="en-US" sz="1400" u="none" strike="noStrike" dirty="0">
                          <a:effectLst/>
                          <a:latin typeface="+mn-lt"/>
                          <a:cs typeface="Calibri" pitchFamily="34" charset="0"/>
                        </a:rPr>
                        <a:t>Response Percent</a:t>
                      </a:r>
                      <a:endParaRPr lang="en-US" sz="1400" b="1" i="0" u="none" strike="noStrike" dirty="0">
                        <a:solidFill>
                          <a:srgbClr val="000000"/>
                        </a:solidFill>
                        <a:effectLst/>
                        <a:latin typeface="+mn-lt"/>
                        <a:cs typeface="Calibri" pitchFamily="34" charset="0"/>
                      </a:endParaRPr>
                    </a:p>
                  </a:txBody>
                  <a:tcPr marL="9525" marR="9525" marT="9525" marB="0" anchor="ctr">
                    <a:noFill/>
                  </a:tcPr>
                </a:tc>
                <a:tc>
                  <a:txBody>
                    <a:bodyPr/>
                    <a:lstStyle/>
                    <a:p>
                      <a:pPr algn="ctr" fontAlgn="ctr"/>
                      <a:r>
                        <a:rPr lang="en-US" sz="1400" u="none" strike="noStrike" dirty="0">
                          <a:effectLst/>
                          <a:latin typeface="+mn-lt"/>
                          <a:cs typeface="Calibri" pitchFamily="34" charset="0"/>
                        </a:rPr>
                        <a:t>Response Count</a:t>
                      </a:r>
                      <a:endParaRPr lang="en-US" sz="1400" b="1" i="0" u="none" strike="noStrike" dirty="0">
                        <a:solidFill>
                          <a:srgbClr val="000000"/>
                        </a:solidFill>
                        <a:effectLst/>
                        <a:latin typeface="+mn-lt"/>
                        <a:cs typeface="Calibri" pitchFamily="34" charset="0"/>
                      </a:endParaRPr>
                    </a:p>
                  </a:txBody>
                  <a:tcPr marL="9525" marR="9525" marT="9525" marB="0" anchor="ctr">
                    <a:noFill/>
                  </a:tcPr>
                </a:tc>
              </a:tr>
              <a:tr h="317797">
                <a:tc>
                  <a:txBody>
                    <a:bodyPr/>
                    <a:lstStyle/>
                    <a:p>
                      <a:pPr algn="l" fontAlgn="b"/>
                      <a:r>
                        <a:rPr lang="en-US" sz="1400" u="none" strike="noStrike" dirty="0" smtClean="0">
                          <a:effectLst/>
                          <a:latin typeface="+mn-lt"/>
                          <a:cs typeface="Calibri" pitchFamily="34" charset="0"/>
                        </a:rPr>
                        <a:t>Academic matters</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32.6%</a:t>
                      </a: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258</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Employment Matters</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29.0%</a:t>
                      </a: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230</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Financial Aid</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20.6%</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163</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Personal/ Family matters</a:t>
                      </a:r>
                      <a:endParaRPr lang="en-US" sz="1400" b="0" i="0" u="none" strike="noStrike">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7.4%</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59</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Letters, documents and signatures</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67.0%</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531</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BIO program and workshop information</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17.4%</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138</a:t>
                      </a:r>
                    </a:p>
                  </a:txBody>
                  <a:tcPr marL="9525" marR="9525" marT="9525" marB="0" anchor="ctr">
                    <a:noFill/>
                  </a:tcPr>
                </a:tc>
              </a:tr>
              <a:tr h="317797">
                <a:tc>
                  <a:txBody>
                    <a:bodyPr/>
                    <a:lstStyle/>
                    <a:p>
                      <a:pPr algn="l" fontAlgn="b"/>
                      <a:r>
                        <a:rPr lang="en-US" sz="1400" u="none" strike="noStrike" dirty="0" smtClean="0">
                          <a:effectLst/>
                          <a:latin typeface="+mn-lt"/>
                          <a:cs typeface="Calibri" pitchFamily="34" charset="0"/>
                        </a:rPr>
                        <a:t>Tax matters</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25.3%</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200</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Immigration and visa questions</a:t>
                      </a:r>
                      <a:endParaRPr lang="en-US" sz="1400" b="0" i="0" u="none" strike="noStrike" dirty="0">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a:solidFill>
                            <a:schemeClr val="dk1"/>
                          </a:solidFill>
                          <a:effectLst/>
                          <a:latin typeface="+mn-lt"/>
                          <a:ea typeface="+mn-ea"/>
                          <a:cs typeface="Calibri" pitchFamily="34" charset="0"/>
                        </a:rPr>
                        <a:t>60.0%</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475</a:t>
                      </a:r>
                    </a:p>
                  </a:txBody>
                  <a:tcPr marL="9525" marR="9525" marT="9525" marB="0" anchor="ctr">
                    <a:noFill/>
                  </a:tcPr>
                </a:tc>
              </a:tr>
              <a:tr h="317797">
                <a:tc>
                  <a:txBody>
                    <a:bodyPr/>
                    <a:lstStyle/>
                    <a:p>
                      <a:pPr algn="l" fontAlgn="b"/>
                      <a:r>
                        <a:rPr lang="en-US" sz="1400" u="none" strike="noStrike" smtClean="0">
                          <a:effectLst/>
                          <a:latin typeface="+mn-lt"/>
                          <a:cs typeface="Calibri" pitchFamily="34" charset="0"/>
                        </a:rPr>
                        <a:t>Payroll</a:t>
                      </a:r>
                      <a:endParaRPr lang="en-US" sz="1400" b="0" i="0" u="none" strike="noStrike">
                        <a:effectLst/>
                        <a:latin typeface="+mn-lt"/>
                        <a:cs typeface="Calibri" pitchFamily="34" charset="0"/>
                      </a:endParaRP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8.8%</a:t>
                      </a:r>
                    </a:p>
                  </a:txBody>
                  <a:tcPr marL="9525" marR="9525" marT="9525" marB="0" anchor="ctr">
                    <a:noFill/>
                  </a:tcPr>
                </a:tc>
                <a:tc>
                  <a:txBody>
                    <a:bodyPr/>
                    <a:lstStyle/>
                    <a:p>
                      <a:pPr algn="ctr" fontAlgn="ctr"/>
                      <a:r>
                        <a:rPr kumimoji="0" lang="en-US" sz="1400" u="none" strike="noStrike" kern="1200" dirty="0">
                          <a:solidFill>
                            <a:schemeClr val="dk1"/>
                          </a:solidFill>
                          <a:effectLst/>
                          <a:latin typeface="+mn-lt"/>
                          <a:ea typeface="+mn-ea"/>
                          <a:cs typeface="Calibri" pitchFamily="34" charset="0"/>
                        </a:rPr>
                        <a:t>70</a:t>
                      </a:r>
                    </a:p>
                  </a:txBody>
                  <a:tcPr marL="9525" marR="9525" marT="9525" marB="0" anchor="ctr">
                    <a:noFill/>
                  </a:tcPr>
                </a:tc>
              </a:tr>
              <a:tr h="317797">
                <a:tc gridSpan="2">
                  <a:txBody>
                    <a:bodyPr/>
                    <a:lstStyle/>
                    <a:p>
                      <a:pPr algn="r" fontAlgn="b"/>
                      <a:r>
                        <a:rPr lang="en-US" sz="1400" u="none" strike="noStrike" dirty="0" smtClean="0">
                          <a:effectLst/>
                          <a:latin typeface="+mn-lt"/>
                          <a:cs typeface="Calibri" pitchFamily="34" charset="0"/>
                        </a:rPr>
                        <a:t>Total</a:t>
                      </a:r>
                      <a:endParaRPr lang="en-US" sz="1400" b="1" i="1" u="none" strike="noStrike" dirty="0">
                        <a:solidFill>
                          <a:srgbClr val="000000"/>
                        </a:solidFill>
                        <a:effectLst/>
                        <a:latin typeface="+mn-lt"/>
                        <a:cs typeface="Calibri" pitchFamily="34" charset="0"/>
                      </a:endParaRPr>
                    </a:p>
                  </a:txBody>
                  <a:tcPr marL="9525" marR="9525" marT="9525" marB="0" anchor="ctr">
                    <a:noFill/>
                  </a:tcPr>
                </a:tc>
                <a:tc hMerge="1">
                  <a:txBody>
                    <a:bodyPr/>
                    <a:lstStyle/>
                    <a:p>
                      <a:endParaRPr lang="en-US"/>
                    </a:p>
                  </a:txBody>
                  <a:tcPr/>
                </a:tc>
                <a:tc>
                  <a:txBody>
                    <a:bodyPr/>
                    <a:lstStyle/>
                    <a:p>
                      <a:pPr algn="r" fontAlgn="b"/>
                      <a:r>
                        <a:rPr lang="en-US" sz="1400" u="none" strike="noStrike" dirty="0" smtClean="0">
                          <a:effectLst/>
                          <a:latin typeface="+mn-lt"/>
                          <a:cs typeface="Calibri" pitchFamily="34" charset="0"/>
                        </a:rPr>
                        <a:t>792</a:t>
                      </a:r>
                      <a:endParaRPr lang="en-US" sz="1400" b="1" i="0" u="none" strike="noStrike" dirty="0">
                        <a:solidFill>
                          <a:srgbClr val="000000"/>
                        </a:solidFill>
                        <a:effectLst/>
                        <a:latin typeface="+mn-lt"/>
                        <a:cs typeface="Calibri" pitchFamily="34" charset="0"/>
                      </a:endParaRPr>
                    </a:p>
                  </a:txBody>
                  <a:tcPr marL="9525" marR="9525" marT="9525" marB="0" anchor="ctr">
                    <a:noFill/>
                  </a:tcPr>
                </a:tc>
              </a:tr>
            </a:tbl>
          </a:graphicData>
        </a:graphic>
      </p:graphicFrame>
      <p:grpSp>
        <p:nvGrpSpPr>
          <p:cNvPr id="5" name="Group 13"/>
          <p:cNvGrpSpPr>
            <a:grpSpLocks/>
          </p:cNvGrpSpPr>
          <p:nvPr/>
        </p:nvGrpSpPr>
        <p:grpSpPr bwMode="auto">
          <a:xfrm>
            <a:off x="6324600" y="361950"/>
            <a:ext cx="2819400" cy="704850"/>
            <a:chOff x="6477000" y="1301268"/>
            <a:chExt cx="2590800" cy="705302"/>
          </a:xfrm>
        </p:grpSpPr>
        <p:pic>
          <p:nvPicPr>
            <p:cNvPr id="6"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8"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9"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extLst>
      <p:ext uri="{BB962C8B-B14F-4D97-AF65-F5344CB8AC3E}">
        <p14:creationId xmlns:p14="http://schemas.microsoft.com/office/powerpoint/2010/main" val="182899813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en-US" sz="2800" dirty="0" smtClean="0">
                <a:effectLst/>
              </a:rPr>
              <a:t>Contents</a:t>
            </a:r>
            <a:endParaRPr lang="en-US" sz="2800" dirty="0">
              <a:effectLst/>
            </a:endParaRPr>
          </a:p>
        </p:txBody>
      </p:sp>
      <p:sp>
        <p:nvSpPr>
          <p:cNvPr id="13315" name="Rectangle 3"/>
          <p:cNvSpPr>
            <a:spLocks noGrp="1" noChangeArrowheads="1"/>
          </p:cNvSpPr>
          <p:nvPr>
            <p:ph idx="1"/>
          </p:nvPr>
        </p:nvSpPr>
        <p:spPr>
          <a:xfrm>
            <a:off x="685800" y="1600200"/>
            <a:ext cx="8077200" cy="3779838"/>
          </a:xfrm>
        </p:spPr>
        <p:txBody>
          <a:bodyPr/>
          <a:lstStyle/>
          <a:p>
            <a:pPr marL="514350" eaLnBrk="1" hangingPunct="1">
              <a:buFont typeface="Franklin Gothic Medium" pitchFamily="34" charset="0"/>
              <a:buAutoNum type="arabicPeriod"/>
              <a:tabLst>
                <a:tab pos="2109788" algn="l"/>
              </a:tabLst>
            </a:pPr>
            <a:endParaRPr lang="en-US" sz="2000" dirty="0" smtClean="0">
              <a:solidFill>
                <a:schemeClr val="tx1"/>
              </a:solidFill>
              <a:hlinkClick r:id="rId2" action="ppaction://hlinksldjump"/>
            </a:endParaRPr>
          </a:p>
          <a:p>
            <a:pPr marL="514350" eaLnBrk="1" hangingPunct="1">
              <a:buFont typeface="Franklin Gothic Medium" pitchFamily="34" charset="0"/>
              <a:buAutoNum type="arabicPeriod"/>
              <a:tabLst>
                <a:tab pos="2109788" algn="l"/>
              </a:tabLst>
            </a:pPr>
            <a:r>
              <a:rPr lang="en-US" sz="1800" dirty="0" smtClean="0">
                <a:solidFill>
                  <a:schemeClr val="tx1"/>
                </a:solidFill>
                <a:hlinkClick r:id="rId2" action="ppaction://hlinksldjump"/>
              </a:rPr>
              <a:t>Berkeley International Office: Vision, Mission and Services</a:t>
            </a:r>
          </a:p>
          <a:p>
            <a:pPr marL="514350" eaLnBrk="1" hangingPunct="1">
              <a:buFont typeface="Franklin Gothic Medium" pitchFamily="34" charset="0"/>
              <a:buAutoNum type="arabicPeriod"/>
              <a:tabLst>
                <a:tab pos="2109788" algn="l"/>
              </a:tabLst>
            </a:pPr>
            <a:r>
              <a:rPr lang="en-US" sz="1800" dirty="0" smtClean="0">
                <a:solidFill>
                  <a:schemeClr val="tx1"/>
                </a:solidFill>
                <a:hlinkClick r:id="rId2" action="ppaction://hlinksldjump"/>
              </a:rPr>
              <a:t>Organizational Chart</a:t>
            </a:r>
          </a:p>
          <a:p>
            <a:pPr marL="514350" eaLnBrk="1" hangingPunct="1">
              <a:buFont typeface="Franklin Gothic Medium" pitchFamily="34" charset="0"/>
              <a:buAutoNum type="arabicPeriod"/>
              <a:tabLst>
                <a:tab pos="2109788" algn="l"/>
              </a:tabLst>
            </a:pPr>
            <a:r>
              <a:rPr lang="en-US" sz="1800" dirty="0" smtClean="0">
                <a:solidFill>
                  <a:schemeClr val="tx1"/>
                </a:solidFill>
                <a:hlinkClick r:id="rId2" action="ppaction://hlinksldjump"/>
              </a:rPr>
              <a:t>Key Stakeholders</a:t>
            </a:r>
            <a:endParaRPr lang="en-US" sz="1800" dirty="0" smtClean="0">
              <a:solidFill>
                <a:schemeClr val="tx1"/>
              </a:solidFill>
            </a:endParaRPr>
          </a:p>
          <a:p>
            <a:pPr marL="514350" eaLnBrk="1" hangingPunct="1">
              <a:buFont typeface="Franklin Gothic Medium" pitchFamily="34" charset="0"/>
              <a:buAutoNum type="arabicPeriod"/>
              <a:tabLst>
                <a:tab pos="2109788" algn="l"/>
              </a:tabLst>
            </a:pPr>
            <a:r>
              <a:rPr lang="en-US" sz="1800" dirty="0" smtClean="0">
                <a:solidFill>
                  <a:schemeClr val="tx1"/>
                </a:solidFill>
                <a:hlinkClick r:id="rId3" action="ppaction://hlinksldjump"/>
              </a:rPr>
              <a:t>Statistical Data - Students and Scholars</a:t>
            </a:r>
            <a:endParaRPr lang="en-US" sz="1800" dirty="0" smtClean="0">
              <a:solidFill>
                <a:schemeClr val="tx1"/>
              </a:solidFill>
            </a:endParaRPr>
          </a:p>
          <a:p>
            <a:pPr marL="514350" eaLnBrk="1" hangingPunct="1">
              <a:buFont typeface="Franklin Gothic Medium" pitchFamily="34" charset="0"/>
              <a:buAutoNum type="arabicPeriod"/>
              <a:tabLst>
                <a:tab pos="2109788" algn="l"/>
              </a:tabLst>
            </a:pPr>
            <a:r>
              <a:rPr lang="en-US" sz="1800" dirty="0" smtClean="0">
                <a:solidFill>
                  <a:schemeClr val="tx1"/>
                </a:solidFill>
                <a:hlinkClick r:id="rId4" action="ppaction://hlinksldjump"/>
              </a:rPr>
              <a:t>Regulatory Update </a:t>
            </a:r>
            <a:endParaRPr lang="en-US" sz="1800" dirty="0" smtClean="0">
              <a:solidFill>
                <a:schemeClr val="tx1"/>
              </a:solidFill>
            </a:endParaRPr>
          </a:p>
          <a:p>
            <a:pPr marL="514350" eaLnBrk="1" hangingPunct="1">
              <a:buFont typeface="Franklin Gothic Medium" pitchFamily="34" charset="0"/>
              <a:buAutoNum type="arabicPeriod"/>
              <a:tabLst>
                <a:tab pos="2109788" algn="l"/>
              </a:tabLst>
            </a:pPr>
            <a:r>
              <a:rPr lang="en-US" sz="1800" dirty="0" smtClean="0">
                <a:solidFill>
                  <a:schemeClr val="tx1"/>
                </a:solidFill>
                <a:hlinkClick r:id="rId5" action="ppaction://hlinksldjump"/>
              </a:rPr>
              <a:t>Strategic </a:t>
            </a:r>
            <a:r>
              <a:rPr lang="en-US" sz="1800" u="sng" dirty="0" smtClean="0">
                <a:solidFill>
                  <a:schemeClr val="tx1"/>
                </a:solidFill>
                <a:hlinkClick r:id="rId5" action="ppaction://hlinksldjump"/>
              </a:rPr>
              <a:t>Plan</a:t>
            </a:r>
            <a:r>
              <a:rPr lang="en-US" sz="1800" u="sng" dirty="0" smtClean="0">
                <a:solidFill>
                  <a:schemeClr val="tx1"/>
                </a:solidFill>
              </a:rPr>
              <a:t> Accomplishments</a:t>
            </a:r>
          </a:p>
          <a:p>
            <a:pPr marL="514350" eaLnBrk="1" hangingPunct="1">
              <a:buFont typeface="Franklin Gothic Medium" pitchFamily="34" charset="0"/>
              <a:buAutoNum type="arabicPeriod"/>
              <a:tabLst>
                <a:tab pos="2109788" algn="l"/>
              </a:tabLst>
            </a:pPr>
            <a:r>
              <a:rPr lang="en-US" sz="1800" u="sng" dirty="0" smtClean="0"/>
              <a:t>A Snapshot of the Student Needs Assessment Survey  - April 2011</a:t>
            </a:r>
            <a:endParaRPr lang="en-US" sz="1800" u="sng" dirty="0" smtClean="0">
              <a:solidFill>
                <a:schemeClr val="tx1"/>
              </a:solidFill>
            </a:endParaRPr>
          </a:p>
          <a:p>
            <a:pPr marL="514350" eaLnBrk="1" hangingPunct="1">
              <a:buFont typeface="Franklin Gothic Medium" pitchFamily="34" charset="0"/>
              <a:buAutoNum type="arabicPeriod"/>
              <a:tabLst>
                <a:tab pos="2109788" algn="l"/>
              </a:tabLst>
            </a:pPr>
            <a:r>
              <a:rPr lang="en-US" sz="1800" dirty="0" smtClean="0">
                <a:solidFill>
                  <a:schemeClr val="tx1"/>
                </a:solidFill>
                <a:hlinkClick r:id="rId6" action="ppaction://hlinksldjump"/>
              </a:rPr>
              <a:t>Budget</a:t>
            </a:r>
            <a:endParaRPr lang="en-US" sz="1800" dirty="0" smtClean="0">
              <a:solidFill>
                <a:schemeClr val="tx1"/>
              </a:solidFill>
            </a:endParaRPr>
          </a:p>
          <a:p>
            <a:pPr marL="514350" eaLnBrk="1" hangingPunct="1">
              <a:buFont typeface="Franklin Gothic Medium" pitchFamily="34" charset="0"/>
              <a:buAutoNum type="arabicPeriod"/>
              <a:tabLst>
                <a:tab pos="2109788" algn="l"/>
              </a:tabLst>
            </a:pPr>
            <a:r>
              <a:rPr lang="en-US" sz="1800" dirty="0" smtClean="0">
                <a:solidFill>
                  <a:schemeClr val="tx1"/>
                </a:solidFill>
                <a:hlinkClick r:id="rId6" action="ppaction://hlinksldjump"/>
              </a:rPr>
              <a:t>Future Challen</a:t>
            </a:r>
            <a:r>
              <a:rPr lang="en-US" sz="1800" dirty="0" smtClean="0">
                <a:solidFill>
                  <a:schemeClr val="tx1"/>
                </a:solidFill>
              </a:rPr>
              <a:t>ges</a:t>
            </a:r>
          </a:p>
          <a:p>
            <a:pPr marL="514350" eaLnBrk="1" hangingPunct="1">
              <a:buFont typeface="Franklin Gothic Medium" pitchFamily="34" charset="0"/>
              <a:buAutoNum type="arabicPeriod"/>
              <a:tabLst>
                <a:tab pos="2109788" algn="l"/>
              </a:tabLst>
            </a:pPr>
            <a:r>
              <a:rPr lang="en-US" sz="1800" dirty="0" smtClean="0">
                <a:solidFill>
                  <a:schemeClr val="tx1"/>
                </a:solidFill>
                <a:hlinkClick r:id="rId7" action="ppaction://hlinksldjump"/>
              </a:rPr>
              <a:t>Conclusion</a:t>
            </a:r>
            <a:endParaRPr lang="en-US" sz="1800" dirty="0" smtClean="0">
              <a:solidFill>
                <a:schemeClr val="tx1"/>
              </a:solidFill>
            </a:endParaRPr>
          </a:p>
        </p:txBody>
      </p:sp>
      <p:sp>
        <p:nvSpPr>
          <p:cNvPr id="13316" name="TextBox 9"/>
          <p:cNvSpPr txBox="1">
            <a:spLocks noChangeArrowheads="1"/>
          </p:cNvSpPr>
          <p:nvPr/>
        </p:nvSpPr>
        <p:spPr bwMode="auto">
          <a:xfrm>
            <a:off x="48768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2" name="Group 13"/>
          <p:cNvGrpSpPr>
            <a:grpSpLocks/>
          </p:cNvGrpSpPr>
          <p:nvPr/>
        </p:nvGrpSpPr>
        <p:grpSpPr bwMode="auto">
          <a:xfrm>
            <a:off x="6324600" y="361950"/>
            <a:ext cx="2819400" cy="704850"/>
            <a:chOff x="6477000" y="1301268"/>
            <a:chExt cx="2590800" cy="705302"/>
          </a:xfrm>
        </p:grpSpPr>
        <p:pic>
          <p:nvPicPr>
            <p:cNvPr id="13318" name="Picture 7" descr="square globe.jpg"/>
            <p:cNvPicPr>
              <a:picLocks noChangeAspect="1"/>
            </p:cNvPicPr>
            <p:nvPr/>
          </p:nvPicPr>
          <p:blipFill>
            <a:blip r:embed="rId8"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3320"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3321"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93235233"/>
              </p:ext>
            </p:extLst>
          </p:nvPr>
        </p:nvGraphicFramePr>
        <p:xfrm>
          <a:off x="228600" y="1371600"/>
          <a:ext cx="8610603" cy="4701691"/>
        </p:xfrm>
        <a:graphic>
          <a:graphicData uri="http://schemas.openxmlformats.org/drawingml/2006/table">
            <a:tbl>
              <a:tblPr>
                <a:tableStyleId>{5C22544A-7EE6-4342-B048-85BDC9FD1C3A}</a:tableStyleId>
              </a:tblPr>
              <a:tblGrid>
                <a:gridCol w="3105933"/>
                <a:gridCol w="917445"/>
                <a:gridCol w="917445"/>
                <a:gridCol w="917445"/>
                <a:gridCol w="917445"/>
                <a:gridCol w="917445"/>
                <a:gridCol w="917445"/>
              </a:tblGrid>
              <a:tr h="999354">
                <a:tc gridSpan="7">
                  <a:txBody>
                    <a:bodyPr/>
                    <a:lstStyle/>
                    <a:p>
                      <a:pPr algn="l" fontAlgn="ctr"/>
                      <a:r>
                        <a:rPr lang="en-US" sz="2000" b="1" u="none" strike="noStrike" dirty="0">
                          <a:effectLst/>
                        </a:rPr>
                        <a:t>Perception of BIO and BIO Staff</a:t>
                      </a:r>
                      <a:endParaRPr lang="en-US" sz="2000" b="1" i="0" u="none" strike="noStrike" dirty="0">
                        <a:effectLst/>
                        <a:latin typeface="Microsoft Sans Serif"/>
                      </a:endParaRPr>
                    </a:p>
                  </a:txBody>
                  <a:tcPr marL="8710" marR="8710" marT="8710" marB="0" anchor="c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01629">
                <a:tc>
                  <a:txBody>
                    <a:bodyPr/>
                    <a:lstStyle/>
                    <a:p>
                      <a:pPr algn="l" fontAlgn="ctr"/>
                      <a:endParaRPr lang="en-US" sz="14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400" u="none" strike="noStrike">
                          <a:effectLst/>
                        </a:rPr>
                        <a:t>Agree</a:t>
                      </a:r>
                      <a:endParaRPr lang="en-US" sz="1400" b="1" i="0" u="none" strike="noStrike">
                        <a:solidFill>
                          <a:srgbClr val="000000"/>
                        </a:solidFill>
                        <a:effectLst/>
                        <a:latin typeface="Microsoft Sans Serif"/>
                      </a:endParaRPr>
                    </a:p>
                  </a:txBody>
                  <a:tcPr marL="8710" marR="8710" marT="8710" marB="0" anchor="ctr">
                    <a:noFill/>
                  </a:tcPr>
                </a:tc>
                <a:tc>
                  <a:txBody>
                    <a:bodyPr/>
                    <a:lstStyle/>
                    <a:p>
                      <a:pPr algn="ctr" fontAlgn="ctr"/>
                      <a:r>
                        <a:rPr lang="en-US" sz="1400" u="none" strike="noStrike" dirty="0">
                          <a:effectLst/>
                        </a:rPr>
                        <a:t>Somewhat Agree</a:t>
                      </a:r>
                      <a:endParaRPr lang="en-US" sz="14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400" u="none" strike="noStrike">
                          <a:effectLst/>
                        </a:rPr>
                        <a:t>Somewhat Disagree</a:t>
                      </a:r>
                      <a:endParaRPr lang="en-US" sz="1400" b="1" i="0" u="none" strike="noStrike">
                        <a:solidFill>
                          <a:srgbClr val="000000"/>
                        </a:solidFill>
                        <a:effectLst/>
                        <a:latin typeface="Microsoft Sans Serif"/>
                      </a:endParaRPr>
                    </a:p>
                  </a:txBody>
                  <a:tcPr marL="8710" marR="8710" marT="8710" marB="0" anchor="ctr">
                    <a:noFill/>
                  </a:tcPr>
                </a:tc>
                <a:tc>
                  <a:txBody>
                    <a:bodyPr/>
                    <a:lstStyle/>
                    <a:p>
                      <a:pPr algn="ctr" fontAlgn="ctr"/>
                      <a:r>
                        <a:rPr lang="en-US" sz="1400" u="none" strike="noStrike">
                          <a:effectLst/>
                        </a:rPr>
                        <a:t>Disagree</a:t>
                      </a:r>
                      <a:endParaRPr lang="en-US" sz="1400" b="1" i="0" u="none" strike="noStrike">
                        <a:solidFill>
                          <a:srgbClr val="000000"/>
                        </a:solidFill>
                        <a:effectLst/>
                        <a:latin typeface="Microsoft Sans Serif"/>
                      </a:endParaRPr>
                    </a:p>
                  </a:txBody>
                  <a:tcPr marL="8710" marR="8710" marT="8710" marB="0" anchor="ctr">
                    <a:noFill/>
                  </a:tcPr>
                </a:tc>
                <a:tc>
                  <a:txBody>
                    <a:bodyPr/>
                    <a:lstStyle/>
                    <a:p>
                      <a:pPr algn="ctr" fontAlgn="ctr"/>
                      <a:r>
                        <a:rPr lang="en-US" sz="1400" u="none" strike="noStrike" dirty="0">
                          <a:effectLst/>
                        </a:rPr>
                        <a:t>Do not know</a:t>
                      </a:r>
                      <a:endParaRPr lang="en-US" sz="14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400" u="none" strike="noStrike" dirty="0">
                          <a:effectLst/>
                        </a:rPr>
                        <a:t>Response Count</a:t>
                      </a:r>
                      <a:endParaRPr lang="en-US" sz="1400" b="1" i="0" u="none" strike="noStrike" dirty="0">
                        <a:solidFill>
                          <a:srgbClr val="000000"/>
                        </a:solidFill>
                        <a:effectLst/>
                        <a:latin typeface="Microsoft Sans Serif"/>
                      </a:endParaRPr>
                    </a:p>
                  </a:txBody>
                  <a:tcPr marL="8710" marR="8710" marT="8710" marB="0" anchor="ctr">
                    <a:noFill/>
                  </a:tcPr>
                </a:tc>
              </a:tr>
              <a:tr h="510691">
                <a:tc>
                  <a:txBody>
                    <a:bodyPr/>
                    <a:lstStyle/>
                    <a:p>
                      <a:pPr algn="l" fontAlgn="b"/>
                      <a:r>
                        <a:rPr lang="en-US" sz="1400" u="none" strike="noStrike" dirty="0">
                          <a:effectLst/>
                        </a:rPr>
                        <a:t>I find BIO’s location to be accessible</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54.0%</a:t>
                      </a:r>
                      <a:r>
                        <a:rPr lang="en-US" sz="1400" u="none" strike="noStrike" baseline="0" dirty="0" smtClean="0">
                          <a:effectLst/>
                        </a:rPr>
                        <a:t> </a:t>
                      </a:r>
                    </a:p>
                    <a:p>
                      <a:pPr algn="ctr" fontAlgn="ctr"/>
                      <a:r>
                        <a:rPr lang="en-US" sz="1400" b="0" i="0" u="none" strike="noStrike" baseline="0" dirty="0" smtClean="0">
                          <a:effectLst/>
                          <a:latin typeface="Microsoft Sans Serif"/>
                        </a:rPr>
                        <a:t>(428)</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24.7%</a:t>
                      </a:r>
                    </a:p>
                    <a:p>
                      <a:pPr algn="ctr" fontAlgn="ctr"/>
                      <a:r>
                        <a:rPr lang="en-US" sz="1400" u="none" strike="noStrike" dirty="0" smtClean="0">
                          <a:effectLst/>
                        </a:rPr>
                        <a:t>(196)</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9.6%</a:t>
                      </a:r>
                    </a:p>
                    <a:p>
                      <a:pPr algn="ctr" fontAlgn="ctr"/>
                      <a:r>
                        <a:rPr lang="en-US" sz="1400" u="none" strike="noStrike" dirty="0" smtClean="0">
                          <a:effectLst/>
                        </a:rPr>
                        <a:t>(76)</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4.5%</a:t>
                      </a:r>
                    </a:p>
                    <a:p>
                      <a:pPr algn="ctr" fontAlgn="ctr"/>
                      <a:r>
                        <a:rPr lang="en-US" sz="1400" u="none" strike="noStrike" dirty="0" smtClean="0">
                          <a:effectLst/>
                        </a:rPr>
                        <a:t>(36)</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7.1%</a:t>
                      </a:r>
                    </a:p>
                    <a:p>
                      <a:pPr algn="ctr" fontAlgn="ctr"/>
                      <a:r>
                        <a:rPr lang="en-US" sz="1400" u="none" strike="noStrike" dirty="0" smtClean="0">
                          <a:effectLst/>
                        </a:rPr>
                        <a:t>(56)</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a:effectLst/>
                        </a:rPr>
                        <a:t>792</a:t>
                      </a:r>
                      <a:endParaRPr lang="en-US" sz="1400" b="0" i="0" u="none" strike="noStrike" dirty="0">
                        <a:effectLst/>
                        <a:latin typeface="Microsoft Sans Serif"/>
                      </a:endParaRPr>
                    </a:p>
                  </a:txBody>
                  <a:tcPr marL="8710" marR="8710" marT="8710" marB="0" anchor="ctr">
                    <a:noFill/>
                  </a:tcPr>
                </a:tc>
              </a:tr>
              <a:tr h="717326">
                <a:tc>
                  <a:txBody>
                    <a:bodyPr/>
                    <a:lstStyle/>
                    <a:p>
                      <a:pPr algn="l" fontAlgn="b"/>
                      <a:r>
                        <a:rPr lang="en-US" sz="1400" u="none" strike="noStrike">
                          <a:effectLst/>
                        </a:rPr>
                        <a:t>I view BIO as an advocate for international students</a:t>
                      </a:r>
                      <a:endParaRPr lang="en-US" sz="1400" b="0" i="0" u="none" strike="noStrike">
                        <a:effectLst/>
                        <a:latin typeface="Microsoft Sans Serif"/>
                      </a:endParaRPr>
                    </a:p>
                  </a:txBody>
                  <a:tcPr marL="8710" marR="8710" marT="8710" marB="0" anchor="ctr">
                    <a:noFill/>
                  </a:tcPr>
                </a:tc>
                <a:tc>
                  <a:txBody>
                    <a:bodyPr/>
                    <a:lstStyle/>
                    <a:p>
                      <a:pPr algn="ctr" fontAlgn="ctr"/>
                      <a:r>
                        <a:rPr lang="en-US" sz="1400" u="none" strike="noStrike" dirty="0" smtClean="0">
                          <a:effectLst/>
                        </a:rPr>
                        <a:t>43.7%</a:t>
                      </a:r>
                    </a:p>
                    <a:p>
                      <a:pPr algn="ctr" fontAlgn="ctr"/>
                      <a:r>
                        <a:rPr lang="en-US" sz="1400" u="none" strike="noStrike" dirty="0" smtClean="0">
                          <a:effectLst/>
                        </a:rPr>
                        <a:t>(346)</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32.6%</a:t>
                      </a:r>
                    </a:p>
                    <a:p>
                      <a:pPr algn="ctr" fontAlgn="ctr"/>
                      <a:r>
                        <a:rPr lang="en-US" sz="1400" u="none" strike="noStrike" dirty="0" smtClean="0">
                          <a:effectLst/>
                        </a:rPr>
                        <a:t>(258)</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8.3%</a:t>
                      </a:r>
                    </a:p>
                    <a:p>
                      <a:pPr algn="ctr" fontAlgn="ctr"/>
                      <a:r>
                        <a:rPr lang="en-US" sz="1400" u="none" strike="noStrike" dirty="0" smtClean="0">
                          <a:effectLst/>
                        </a:rPr>
                        <a:t>(66)</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3.0%</a:t>
                      </a:r>
                    </a:p>
                    <a:p>
                      <a:pPr algn="ctr" fontAlgn="ctr"/>
                      <a:r>
                        <a:rPr lang="en-US" sz="1400" u="none" strike="noStrike" dirty="0" smtClean="0">
                          <a:effectLst/>
                        </a:rPr>
                        <a:t>(24)</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12.4%</a:t>
                      </a:r>
                    </a:p>
                    <a:p>
                      <a:pPr algn="ctr" fontAlgn="ctr"/>
                      <a:r>
                        <a:rPr lang="en-US" sz="1400" u="none" strike="noStrike" dirty="0" smtClean="0">
                          <a:effectLst/>
                        </a:rPr>
                        <a:t>(98)</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a:effectLst/>
                        </a:rPr>
                        <a:t>792</a:t>
                      </a:r>
                      <a:endParaRPr lang="en-US" sz="1400" b="0" i="0" u="none" strike="noStrike" dirty="0">
                        <a:effectLst/>
                        <a:latin typeface="Microsoft Sans Serif"/>
                      </a:endParaRPr>
                    </a:p>
                  </a:txBody>
                  <a:tcPr marL="8710" marR="8710" marT="8710" marB="0" anchor="ctr">
                    <a:noFill/>
                  </a:tcPr>
                </a:tc>
              </a:tr>
              <a:tr h="762000">
                <a:tc>
                  <a:txBody>
                    <a:bodyPr/>
                    <a:lstStyle/>
                    <a:p>
                      <a:pPr algn="l" fontAlgn="b"/>
                      <a:r>
                        <a:rPr lang="en-US" sz="1400" u="none" strike="noStrike" dirty="0">
                          <a:effectLst/>
                        </a:rPr>
                        <a:t>BIO staff is interested in my needs as an international student</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50.9%</a:t>
                      </a:r>
                    </a:p>
                    <a:p>
                      <a:pPr algn="ctr" fontAlgn="ctr"/>
                      <a:r>
                        <a:rPr lang="en-US" sz="1400" u="none" strike="noStrike" dirty="0" smtClean="0">
                          <a:effectLst/>
                        </a:rPr>
                        <a:t>(403)</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30.9%</a:t>
                      </a:r>
                    </a:p>
                    <a:p>
                      <a:pPr algn="ctr" fontAlgn="ctr"/>
                      <a:r>
                        <a:rPr lang="en-US" sz="1400" u="none" strike="noStrike" dirty="0" smtClean="0">
                          <a:effectLst/>
                        </a:rPr>
                        <a:t>(245)</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6.3%</a:t>
                      </a:r>
                    </a:p>
                    <a:p>
                      <a:pPr algn="ctr" fontAlgn="ctr"/>
                      <a:r>
                        <a:rPr lang="en-US" sz="1400" u="none" strike="noStrike" dirty="0" smtClean="0">
                          <a:effectLst/>
                        </a:rPr>
                        <a:t>(50)</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1.3%</a:t>
                      </a:r>
                    </a:p>
                    <a:p>
                      <a:pPr algn="ctr" fontAlgn="ctr"/>
                      <a:r>
                        <a:rPr lang="en-US" sz="1400" u="none" strike="noStrike" dirty="0" smtClean="0">
                          <a:effectLst/>
                        </a:rPr>
                        <a:t>(10)</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smtClean="0">
                          <a:effectLst/>
                        </a:rPr>
                        <a:t>10.6%</a:t>
                      </a:r>
                    </a:p>
                    <a:p>
                      <a:pPr algn="ctr" fontAlgn="ctr"/>
                      <a:r>
                        <a:rPr lang="en-US" sz="1400" u="none" strike="noStrike" dirty="0" smtClean="0">
                          <a:effectLst/>
                        </a:rPr>
                        <a:t>(84)</a:t>
                      </a:r>
                      <a:endParaRPr lang="en-US" sz="1400" b="0" i="0" u="none" strike="noStrike" dirty="0">
                        <a:effectLst/>
                        <a:latin typeface="Microsoft Sans Serif"/>
                      </a:endParaRPr>
                    </a:p>
                  </a:txBody>
                  <a:tcPr marL="8710" marR="8710" marT="8710" marB="0" anchor="ctr">
                    <a:noFill/>
                  </a:tcPr>
                </a:tc>
                <a:tc>
                  <a:txBody>
                    <a:bodyPr/>
                    <a:lstStyle/>
                    <a:p>
                      <a:pPr algn="ctr" fontAlgn="ctr"/>
                      <a:r>
                        <a:rPr lang="en-US" sz="1400" u="none" strike="noStrike" dirty="0">
                          <a:effectLst/>
                        </a:rPr>
                        <a:t>792</a:t>
                      </a:r>
                      <a:endParaRPr lang="en-US" sz="1400" b="0" i="0" u="none" strike="noStrike" dirty="0">
                        <a:effectLst/>
                        <a:latin typeface="Microsoft Sans Serif"/>
                      </a:endParaRPr>
                    </a:p>
                  </a:txBody>
                  <a:tcPr marL="8710" marR="8710" marT="8710" marB="0" anchor="ctr">
                    <a:noFill/>
                  </a:tcPr>
                </a:tc>
              </a:tr>
              <a:tr h="510691">
                <a:tc gridSpan="6">
                  <a:txBody>
                    <a:bodyPr/>
                    <a:lstStyle/>
                    <a:p>
                      <a:pPr algn="r" fontAlgn="b"/>
                      <a:r>
                        <a:rPr lang="en-US" sz="1400" u="none" strike="noStrike" dirty="0" smtClean="0">
                          <a:effectLst/>
                        </a:rPr>
                        <a:t>Total</a:t>
                      </a:r>
                      <a:endParaRPr lang="en-US" sz="1400" b="1" i="1" u="none" strike="noStrike" dirty="0">
                        <a:solidFill>
                          <a:srgbClr val="000000"/>
                        </a:solidFill>
                        <a:effectLst/>
                        <a:latin typeface="Microsoft Sans Serif"/>
                      </a:endParaRPr>
                    </a:p>
                  </a:txBody>
                  <a:tcPr marL="8710" marR="8710" marT="8710" marB="0" anchor="c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1400" u="none" strike="noStrike" dirty="0">
                          <a:effectLst/>
                        </a:rPr>
                        <a:t>792</a:t>
                      </a:r>
                      <a:endParaRPr lang="en-US" sz="1400" b="1" i="0" u="none" strike="noStrike" dirty="0">
                        <a:solidFill>
                          <a:srgbClr val="000000"/>
                        </a:solidFill>
                        <a:effectLst/>
                        <a:latin typeface="Microsoft Sans Serif"/>
                      </a:endParaRPr>
                    </a:p>
                  </a:txBody>
                  <a:tcPr marL="8710" marR="8710" marT="8710" marB="0" anchor="ctr">
                    <a:noFill/>
                  </a:tcPr>
                </a:tc>
              </a:tr>
            </a:tbl>
          </a:graphicData>
        </a:graphic>
      </p:graphicFrame>
      <p:grpSp>
        <p:nvGrpSpPr>
          <p:cNvPr id="9" name="Group 13"/>
          <p:cNvGrpSpPr>
            <a:grpSpLocks/>
          </p:cNvGrpSpPr>
          <p:nvPr/>
        </p:nvGrpSpPr>
        <p:grpSpPr bwMode="auto">
          <a:xfrm>
            <a:off x="6324600" y="361950"/>
            <a:ext cx="2819400" cy="704850"/>
            <a:chOff x="6477000" y="1301268"/>
            <a:chExt cx="2590800" cy="705302"/>
          </a:xfrm>
        </p:grpSpPr>
        <p:pic>
          <p:nvPicPr>
            <p:cNvPr id="10"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2"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3"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extLst>
      <p:ext uri="{BB962C8B-B14F-4D97-AF65-F5344CB8AC3E}">
        <p14:creationId xmlns:p14="http://schemas.microsoft.com/office/powerpoint/2010/main" val="1284249989"/>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86622210"/>
              </p:ext>
            </p:extLst>
          </p:nvPr>
        </p:nvGraphicFramePr>
        <p:xfrm>
          <a:off x="381000" y="1371600"/>
          <a:ext cx="8458202" cy="4876798"/>
        </p:xfrm>
        <a:graphic>
          <a:graphicData uri="http://schemas.openxmlformats.org/drawingml/2006/table">
            <a:tbl>
              <a:tblPr>
                <a:tableStyleId>{5C22544A-7EE6-4342-B048-85BDC9FD1C3A}</a:tableStyleId>
              </a:tblPr>
              <a:tblGrid>
                <a:gridCol w="3050960"/>
                <a:gridCol w="901207"/>
                <a:gridCol w="901207"/>
                <a:gridCol w="901207"/>
                <a:gridCol w="901207"/>
                <a:gridCol w="901207"/>
                <a:gridCol w="901207"/>
              </a:tblGrid>
              <a:tr h="1025073">
                <a:tc gridSpan="7">
                  <a:txBody>
                    <a:bodyPr/>
                    <a:lstStyle/>
                    <a:p>
                      <a:pPr algn="l" fontAlgn="ctr"/>
                      <a:r>
                        <a:rPr lang="en-US" sz="2000" b="1" u="none" strike="noStrike" dirty="0">
                          <a:effectLst/>
                          <a:latin typeface="+mn-lt"/>
                        </a:rPr>
                        <a:t>How satisfied are you with the BIO reception staff?</a:t>
                      </a:r>
                      <a:endParaRPr lang="en-US" sz="2000" b="1" i="0" u="none" strike="noStrike" dirty="0">
                        <a:effectLst/>
                        <a:latin typeface="+mn-lt"/>
                      </a:endParaRPr>
                    </a:p>
                  </a:txBody>
                  <a:tcPr marL="8710" marR="8710" marT="8710" marB="0" anchor="c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232555">
                <a:tc>
                  <a:txBody>
                    <a:bodyPr/>
                    <a:lstStyle/>
                    <a:p>
                      <a:pPr algn="l" fontAlgn="ctr"/>
                      <a:endParaRPr lang="en-US" sz="1400" b="1" i="0" u="none" strike="noStrike" dirty="0">
                        <a:solidFill>
                          <a:srgbClr val="000000"/>
                        </a:solidFill>
                        <a:effectLst/>
                        <a:latin typeface="+mn-lt"/>
                      </a:endParaRPr>
                    </a:p>
                  </a:txBody>
                  <a:tcPr marL="8710" marR="8710" marT="8710" marB="0" anchor="ctr">
                    <a:noFill/>
                  </a:tcPr>
                </a:tc>
                <a:tc>
                  <a:txBody>
                    <a:bodyPr/>
                    <a:lstStyle/>
                    <a:p>
                      <a:pPr algn="ctr" fontAlgn="ctr"/>
                      <a:r>
                        <a:rPr lang="en-US" sz="1400" u="none" strike="noStrike" dirty="0">
                          <a:effectLst/>
                          <a:latin typeface="+mn-lt"/>
                        </a:rPr>
                        <a:t>Agree</a:t>
                      </a:r>
                      <a:endParaRPr lang="en-US" sz="1400" b="1" i="0" u="none" strike="noStrike" dirty="0">
                        <a:solidFill>
                          <a:srgbClr val="000000"/>
                        </a:solidFill>
                        <a:effectLst/>
                        <a:latin typeface="+mn-lt"/>
                      </a:endParaRPr>
                    </a:p>
                  </a:txBody>
                  <a:tcPr marL="8710" marR="8710" marT="8710" marB="0" anchor="ctr">
                    <a:noFill/>
                  </a:tcPr>
                </a:tc>
                <a:tc>
                  <a:txBody>
                    <a:bodyPr/>
                    <a:lstStyle/>
                    <a:p>
                      <a:pPr algn="ctr" fontAlgn="ctr"/>
                      <a:r>
                        <a:rPr lang="en-US" sz="1400" u="none" strike="noStrike" dirty="0">
                          <a:effectLst/>
                          <a:latin typeface="+mn-lt"/>
                        </a:rPr>
                        <a:t>Somewhat Agree</a:t>
                      </a:r>
                      <a:endParaRPr lang="en-US" sz="1400" b="1" i="0" u="none" strike="noStrike" dirty="0">
                        <a:solidFill>
                          <a:srgbClr val="000000"/>
                        </a:solidFill>
                        <a:effectLst/>
                        <a:latin typeface="+mn-lt"/>
                      </a:endParaRPr>
                    </a:p>
                  </a:txBody>
                  <a:tcPr marL="8710" marR="8710" marT="8710" marB="0" anchor="ctr">
                    <a:noFill/>
                  </a:tcPr>
                </a:tc>
                <a:tc>
                  <a:txBody>
                    <a:bodyPr/>
                    <a:lstStyle/>
                    <a:p>
                      <a:pPr algn="ctr" fontAlgn="ctr"/>
                      <a:r>
                        <a:rPr lang="en-US" sz="1400" u="none" strike="noStrike" dirty="0">
                          <a:effectLst/>
                          <a:latin typeface="+mn-lt"/>
                        </a:rPr>
                        <a:t>Somewhat Disagree</a:t>
                      </a:r>
                      <a:endParaRPr lang="en-US" sz="1400" b="1" i="0" u="none" strike="noStrike" dirty="0">
                        <a:solidFill>
                          <a:srgbClr val="000000"/>
                        </a:solidFill>
                        <a:effectLst/>
                        <a:latin typeface="+mn-lt"/>
                      </a:endParaRPr>
                    </a:p>
                  </a:txBody>
                  <a:tcPr marL="8710" marR="8710" marT="8710" marB="0" anchor="ctr">
                    <a:noFill/>
                  </a:tcPr>
                </a:tc>
                <a:tc>
                  <a:txBody>
                    <a:bodyPr/>
                    <a:lstStyle/>
                    <a:p>
                      <a:pPr algn="ctr" fontAlgn="ctr"/>
                      <a:r>
                        <a:rPr lang="en-US" sz="1400" u="none" strike="noStrike">
                          <a:effectLst/>
                          <a:latin typeface="+mn-lt"/>
                        </a:rPr>
                        <a:t>Disagree</a:t>
                      </a:r>
                      <a:endParaRPr lang="en-US" sz="1400" b="1" i="0" u="none" strike="noStrike">
                        <a:solidFill>
                          <a:srgbClr val="000000"/>
                        </a:solidFill>
                        <a:effectLst/>
                        <a:latin typeface="+mn-lt"/>
                      </a:endParaRPr>
                    </a:p>
                  </a:txBody>
                  <a:tcPr marL="8710" marR="8710" marT="8710" marB="0" anchor="ctr">
                    <a:noFill/>
                  </a:tcPr>
                </a:tc>
                <a:tc>
                  <a:txBody>
                    <a:bodyPr/>
                    <a:lstStyle/>
                    <a:p>
                      <a:pPr algn="ctr" fontAlgn="ctr"/>
                      <a:r>
                        <a:rPr lang="en-US" sz="1400" u="none" strike="noStrike">
                          <a:effectLst/>
                          <a:latin typeface="+mn-lt"/>
                        </a:rPr>
                        <a:t>Do not know</a:t>
                      </a:r>
                      <a:endParaRPr lang="en-US" sz="1400" b="1" i="0" u="none" strike="noStrike">
                        <a:solidFill>
                          <a:srgbClr val="000000"/>
                        </a:solidFill>
                        <a:effectLst/>
                        <a:latin typeface="+mn-lt"/>
                      </a:endParaRPr>
                    </a:p>
                  </a:txBody>
                  <a:tcPr marL="8710" marR="8710" marT="8710" marB="0" anchor="ctr">
                    <a:noFill/>
                  </a:tcPr>
                </a:tc>
                <a:tc>
                  <a:txBody>
                    <a:bodyPr/>
                    <a:lstStyle/>
                    <a:p>
                      <a:pPr algn="ctr" fontAlgn="ctr"/>
                      <a:r>
                        <a:rPr lang="en-US" sz="1400" u="none" strike="noStrike">
                          <a:effectLst/>
                          <a:latin typeface="+mn-lt"/>
                        </a:rPr>
                        <a:t>Response Count</a:t>
                      </a:r>
                      <a:endParaRPr lang="en-US" sz="1400" b="1" i="0" u="none" strike="noStrike">
                        <a:solidFill>
                          <a:srgbClr val="000000"/>
                        </a:solidFill>
                        <a:effectLst/>
                        <a:latin typeface="+mn-lt"/>
                      </a:endParaRPr>
                    </a:p>
                  </a:txBody>
                  <a:tcPr marL="8710" marR="8710" marT="8710" marB="0" anchor="ctr">
                    <a:noFill/>
                  </a:tcPr>
                </a:tc>
              </a:tr>
              <a:tr h="523834">
                <a:tc>
                  <a:txBody>
                    <a:bodyPr/>
                    <a:lstStyle/>
                    <a:p>
                      <a:pPr algn="l" fontAlgn="b"/>
                      <a:r>
                        <a:rPr lang="en-US" sz="1400" u="none" strike="noStrike">
                          <a:effectLst/>
                          <a:latin typeface="+mn-lt"/>
                        </a:rPr>
                        <a:t>Staff at the front desk are helpful</a:t>
                      </a:r>
                      <a:endParaRPr lang="en-US" sz="1400" b="0" i="0" u="none" strike="noStrike">
                        <a:effectLst/>
                        <a:latin typeface="+mn-lt"/>
                      </a:endParaRPr>
                    </a:p>
                  </a:txBody>
                  <a:tcPr marL="8710" marR="8710" marT="8710" marB="0" anchor="ctr">
                    <a:noFill/>
                  </a:tcPr>
                </a:tc>
                <a:tc>
                  <a:txBody>
                    <a:bodyPr/>
                    <a:lstStyle/>
                    <a:p>
                      <a:pPr algn="ctr" fontAlgn="ctr"/>
                      <a:r>
                        <a:rPr lang="en-US" sz="1400" dirty="0" smtClean="0"/>
                        <a:t>59.6%</a:t>
                      </a:r>
                    </a:p>
                    <a:p>
                      <a:pPr algn="ctr" fontAlgn="ctr"/>
                      <a:r>
                        <a:rPr lang="en-US" sz="1400" dirty="0" smtClean="0"/>
                        <a:t>(472)</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23.1%</a:t>
                      </a:r>
                    </a:p>
                    <a:p>
                      <a:pPr algn="ctr" fontAlgn="ctr"/>
                      <a:r>
                        <a:rPr lang="en-US" sz="1400" dirty="0" smtClean="0"/>
                        <a:t>(183)</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3.3% </a:t>
                      </a:r>
                    </a:p>
                    <a:p>
                      <a:pPr algn="ctr" fontAlgn="ctr"/>
                      <a:r>
                        <a:rPr lang="en-US" sz="1400" dirty="0" smtClean="0"/>
                        <a:t>(26)</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1.1% </a:t>
                      </a:r>
                    </a:p>
                    <a:p>
                      <a:pPr algn="ctr" fontAlgn="ctr"/>
                      <a:r>
                        <a:rPr lang="en-US" sz="1400" dirty="0" smtClean="0"/>
                        <a:t>(9)</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12.9%</a:t>
                      </a:r>
                    </a:p>
                    <a:p>
                      <a:pPr algn="ctr" fontAlgn="ctr"/>
                      <a:r>
                        <a:rPr lang="en-US" sz="1400" dirty="0" smtClean="0"/>
                        <a:t>(102)</a:t>
                      </a:r>
                      <a:endParaRPr lang="en-US" sz="1400" b="0" i="0" u="none" strike="noStrike" dirty="0">
                        <a:effectLst/>
                        <a:latin typeface="+mn-lt"/>
                      </a:endParaRPr>
                    </a:p>
                  </a:txBody>
                  <a:tcPr marL="8710" marR="8710" marT="8710" marB="0" anchor="ctr">
                    <a:noFill/>
                  </a:tcPr>
                </a:tc>
                <a:tc>
                  <a:txBody>
                    <a:bodyPr/>
                    <a:lstStyle/>
                    <a:p>
                      <a:pPr algn="ctr" fontAlgn="ctr"/>
                      <a:r>
                        <a:rPr lang="en-US" sz="1400" u="none" strike="noStrike" dirty="0">
                          <a:effectLst/>
                          <a:latin typeface="+mn-lt"/>
                        </a:rPr>
                        <a:t>792</a:t>
                      </a:r>
                      <a:endParaRPr lang="en-US" sz="1400" b="0" i="0" u="none" strike="noStrike" dirty="0">
                        <a:effectLst/>
                        <a:latin typeface="+mn-lt"/>
                      </a:endParaRPr>
                    </a:p>
                  </a:txBody>
                  <a:tcPr marL="8710" marR="8710" marT="8710" marB="0" anchor="ctr">
                    <a:noFill/>
                  </a:tcPr>
                </a:tc>
              </a:tr>
              <a:tr h="523834">
                <a:tc>
                  <a:txBody>
                    <a:bodyPr/>
                    <a:lstStyle/>
                    <a:p>
                      <a:pPr algn="l" fontAlgn="b"/>
                      <a:r>
                        <a:rPr lang="en-US" sz="1400" u="none" strike="noStrike" dirty="0">
                          <a:effectLst/>
                          <a:latin typeface="+mn-lt"/>
                        </a:rPr>
                        <a:t>Staff at the front desk are knowledgeable</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45.8%</a:t>
                      </a:r>
                    </a:p>
                    <a:p>
                      <a:pPr algn="ctr" fontAlgn="ctr"/>
                      <a:r>
                        <a:rPr lang="en-US" sz="1400" dirty="0" smtClean="0"/>
                        <a:t>(363)</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30.3%</a:t>
                      </a:r>
                    </a:p>
                    <a:p>
                      <a:pPr algn="ctr" fontAlgn="ctr"/>
                      <a:r>
                        <a:rPr lang="en-US" sz="1400" dirty="0" smtClean="0"/>
                        <a:t>(240)</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6.4% </a:t>
                      </a:r>
                    </a:p>
                    <a:p>
                      <a:pPr algn="ctr" fontAlgn="ctr"/>
                      <a:r>
                        <a:rPr lang="en-US" sz="1400" dirty="0" smtClean="0"/>
                        <a:t>(51)</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2.3% </a:t>
                      </a:r>
                    </a:p>
                    <a:p>
                      <a:pPr algn="ctr" fontAlgn="ctr"/>
                      <a:r>
                        <a:rPr lang="en-US" sz="1400" dirty="0" smtClean="0"/>
                        <a:t>(18)</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15.2%</a:t>
                      </a:r>
                    </a:p>
                    <a:p>
                      <a:pPr algn="ctr" fontAlgn="ctr"/>
                      <a:r>
                        <a:rPr lang="en-US" sz="1400" dirty="0" smtClean="0"/>
                        <a:t>(120)</a:t>
                      </a:r>
                      <a:endParaRPr lang="en-US" sz="1400" b="0" i="0" u="none" strike="noStrike" dirty="0">
                        <a:effectLst/>
                        <a:latin typeface="+mn-lt"/>
                      </a:endParaRPr>
                    </a:p>
                  </a:txBody>
                  <a:tcPr marL="8710" marR="8710" marT="8710" marB="0" anchor="ctr">
                    <a:noFill/>
                  </a:tcPr>
                </a:tc>
                <a:tc>
                  <a:txBody>
                    <a:bodyPr/>
                    <a:lstStyle/>
                    <a:p>
                      <a:pPr algn="ctr" fontAlgn="ctr"/>
                      <a:r>
                        <a:rPr lang="en-US" sz="1400" u="none" strike="noStrike" dirty="0">
                          <a:effectLst/>
                          <a:latin typeface="+mn-lt"/>
                        </a:rPr>
                        <a:t>792</a:t>
                      </a:r>
                      <a:endParaRPr lang="en-US" sz="1400" b="0" i="0" u="none" strike="noStrike" dirty="0">
                        <a:effectLst/>
                        <a:latin typeface="+mn-lt"/>
                      </a:endParaRPr>
                    </a:p>
                  </a:txBody>
                  <a:tcPr marL="8710" marR="8710" marT="8710" marB="0" anchor="ctr">
                    <a:noFill/>
                  </a:tcPr>
                </a:tc>
              </a:tr>
              <a:tr h="523834">
                <a:tc>
                  <a:txBody>
                    <a:bodyPr/>
                    <a:lstStyle/>
                    <a:p>
                      <a:pPr algn="l" fontAlgn="b"/>
                      <a:r>
                        <a:rPr lang="en-US" sz="1400" u="none" strike="noStrike" dirty="0">
                          <a:effectLst/>
                          <a:latin typeface="+mn-lt"/>
                        </a:rPr>
                        <a:t>Staff at the front desk are friendly</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62.8% </a:t>
                      </a:r>
                    </a:p>
                    <a:p>
                      <a:pPr algn="ctr" fontAlgn="ctr"/>
                      <a:r>
                        <a:rPr lang="en-US" sz="1400" dirty="0" smtClean="0"/>
                        <a:t>(497)</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20.7% </a:t>
                      </a:r>
                    </a:p>
                    <a:p>
                      <a:pPr algn="ctr" fontAlgn="ctr"/>
                      <a:r>
                        <a:rPr lang="en-US" sz="1400" dirty="0" smtClean="0"/>
                        <a:t>(164)</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3.2% </a:t>
                      </a:r>
                    </a:p>
                    <a:p>
                      <a:pPr algn="ctr" fontAlgn="ctr"/>
                      <a:r>
                        <a:rPr lang="en-US" sz="1400" dirty="0" smtClean="0"/>
                        <a:t>(25)</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0.8% </a:t>
                      </a:r>
                    </a:p>
                    <a:p>
                      <a:pPr algn="ctr" fontAlgn="ctr"/>
                      <a:r>
                        <a:rPr lang="en-US" sz="1400" dirty="0" smtClean="0"/>
                        <a:t>(6)</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12.6% (100)</a:t>
                      </a:r>
                      <a:endParaRPr lang="en-US" sz="1400" b="0" i="0" u="none" strike="noStrike" dirty="0">
                        <a:effectLst/>
                        <a:latin typeface="+mn-lt"/>
                      </a:endParaRPr>
                    </a:p>
                  </a:txBody>
                  <a:tcPr marL="8710" marR="8710" marT="8710" marB="0" anchor="ctr">
                    <a:noFill/>
                  </a:tcPr>
                </a:tc>
                <a:tc>
                  <a:txBody>
                    <a:bodyPr/>
                    <a:lstStyle/>
                    <a:p>
                      <a:pPr algn="ctr" fontAlgn="ctr"/>
                      <a:r>
                        <a:rPr lang="en-US" sz="1400" u="none" strike="noStrike" dirty="0">
                          <a:effectLst/>
                          <a:latin typeface="+mn-lt"/>
                        </a:rPr>
                        <a:t>792</a:t>
                      </a:r>
                      <a:endParaRPr lang="en-US" sz="1400" b="0" i="0" u="none" strike="noStrike" dirty="0">
                        <a:effectLst/>
                        <a:latin typeface="+mn-lt"/>
                      </a:endParaRPr>
                    </a:p>
                  </a:txBody>
                  <a:tcPr marL="8710" marR="8710" marT="8710" marB="0" anchor="ctr">
                    <a:noFill/>
                  </a:tcPr>
                </a:tc>
              </a:tr>
              <a:tr h="523834">
                <a:tc>
                  <a:txBody>
                    <a:bodyPr/>
                    <a:lstStyle/>
                    <a:p>
                      <a:pPr algn="l" fontAlgn="b"/>
                      <a:r>
                        <a:rPr lang="en-US" sz="1400" u="none" strike="noStrike" dirty="0">
                          <a:effectLst/>
                          <a:latin typeface="+mn-lt"/>
                        </a:rPr>
                        <a:t>Staff at the front desk are respectful</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62.4% </a:t>
                      </a:r>
                    </a:p>
                    <a:p>
                      <a:pPr algn="ctr" fontAlgn="ctr"/>
                      <a:r>
                        <a:rPr lang="en-US" sz="1400" dirty="0" smtClean="0"/>
                        <a:t>(494)</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21.5% </a:t>
                      </a:r>
                    </a:p>
                    <a:p>
                      <a:pPr algn="ctr" fontAlgn="ctr"/>
                      <a:r>
                        <a:rPr lang="en-US" sz="1400" dirty="0" smtClean="0"/>
                        <a:t>(170)</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2.9% </a:t>
                      </a:r>
                    </a:p>
                    <a:p>
                      <a:pPr algn="ctr" fontAlgn="ctr"/>
                      <a:r>
                        <a:rPr lang="en-US" sz="1400" dirty="0" smtClean="0"/>
                        <a:t>(23)</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0.5% </a:t>
                      </a:r>
                    </a:p>
                    <a:p>
                      <a:pPr algn="ctr" fontAlgn="ctr"/>
                      <a:r>
                        <a:rPr lang="en-US" sz="1400" dirty="0" smtClean="0"/>
                        <a:t>(4)</a:t>
                      </a:r>
                      <a:endParaRPr lang="en-US" sz="1400" b="0" i="0" u="none" strike="noStrike" dirty="0">
                        <a:effectLst/>
                        <a:latin typeface="+mn-lt"/>
                      </a:endParaRPr>
                    </a:p>
                  </a:txBody>
                  <a:tcPr marL="8710" marR="8710" marT="8710" marB="0" anchor="ctr">
                    <a:noFill/>
                  </a:tcPr>
                </a:tc>
                <a:tc>
                  <a:txBody>
                    <a:bodyPr/>
                    <a:lstStyle/>
                    <a:p>
                      <a:pPr algn="ctr" fontAlgn="ctr"/>
                      <a:r>
                        <a:rPr lang="en-US" sz="1400" dirty="0" smtClean="0"/>
                        <a:t>12.8% </a:t>
                      </a:r>
                    </a:p>
                    <a:p>
                      <a:pPr algn="ctr" fontAlgn="ctr"/>
                      <a:r>
                        <a:rPr lang="en-US" sz="1400" dirty="0" smtClean="0"/>
                        <a:t>(101)</a:t>
                      </a:r>
                      <a:endParaRPr lang="en-US" sz="1400" b="0" i="0" u="none" strike="noStrike" dirty="0">
                        <a:effectLst/>
                        <a:latin typeface="+mn-lt"/>
                      </a:endParaRPr>
                    </a:p>
                  </a:txBody>
                  <a:tcPr marL="8710" marR="8710" marT="8710" marB="0" anchor="ctr">
                    <a:noFill/>
                  </a:tcPr>
                </a:tc>
                <a:tc>
                  <a:txBody>
                    <a:bodyPr/>
                    <a:lstStyle/>
                    <a:p>
                      <a:pPr algn="ctr" fontAlgn="ctr"/>
                      <a:r>
                        <a:rPr lang="en-US" sz="1400" u="none" strike="noStrike">
                          <a:effectLst/>
                          <a:latin typeface="+mn-lt"/>
                        </a:rPr>
                        <a:t>792</a:t>
                      </a:r>
                      <a:endParaRPr lang="en-US" sz="1400" b="0" i="0" u="none" strike="noStrike">
                        <a:effectLst/>
                        <a:latin typeface="+mn-lt"/>
                      </a:endParaRPr>
                    </a:p>
                  </a:txBody>
                  <a:tcPr marL="8710" marR="8710" marT="8710" marB="0" anchor="ctr">
                    <a:noFill/>
                  </a:tcPr>
                </a:tc>
              </a:tr>
              <a:tr h="523834">
                <a:tc gridSpan="6">
                  <a:txBody>
                    <a:bodyPr/>
                    <a:lstStyle/>
                    <a:p>
                      <a:pPr algn="r" fontAlgn="b"/>
                      <a:r>
                        <a:rPr lang="en-US" sz="1400" u="none" strike="noStrike" dirty="0" smtClean="0">
                          <a:effectLst/>
                          <a:latin typeface="+mn-lt"/>
                        </a:rPr>
                        <a:t>Total</a:t>
                      </a:r>
                      <a:endParaRPr lang="en-US" sz="1400" b="1" i="1" u="none" strike="noStrike" dirty="0">
                        <a:solidFill>
                          <a:srgbClr val="000000"/>
                        </a:solidFill>
                        <a:effectLst/>
                        <a:latin typeface="+mn-lt"/>
                      </a:endParaRPr>
                    </a:p>
                  </a:txBody>
                  <a:tcPr marL="8710" marR="8710" marT="8710" marB="0" anchor="c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1400" u="none" strike="noStrike" dirty="0">
                          <a:effectLst/>
                          <a:latin typeface="+mn-lt"/>
                        </a:rPr>
                        <a:t>792</a:t>
                      </a:r>
                      <a:endParaRPr lang="en-US" sz="1400" b="1" i="0" u="none" strike="noStrike" dirty="0">
                        <a:solidFill>
                          <a:srgbClr val="000000"/>
                        </a:solidFill>
                        <a:effectLst/>
                        <a:latin typeface="+mn-lt"/>
                      </a:endParaRPr>
                    </a:p>
                  </a:txBody>
                  <a:tcPr marL="8710" marR="8710" marT="8710" marB="0" anchor="ctr">
                    <a:noFill/>
                  </a:tcPr>
                </a:tc>
              </a:tr>
            </a:tbl>
          </a:graphicData>
        </a:graphic>
      </p:graphicFrame>
      <p:grpSp>
        <p:nvGrpSpPr>
          <p:cNvPr id="3" name="Group 13"/>
          <p:cNvGrpSpPr>
            <a:grpSpLocks/>
          </p:cNvGrpSpPr>
          <p:nvPr/>
        </p:nvGrpSpPr>
        <p:grpSpPr bwMode="auto">
          <a:xfrm>
            <a:off x="6324600" y="361950"/>
            <a:ext cx="2819400" cy="704850"/>
            <a:chOff x="6477000" y="1301268"/>
            <a:chExt cx="2590800" cy="705302"/>
          </a:xfrm>
        </p:grpSpPr>
        <p:pic>
          <p:nvPicPr>
            <p:cNvPr id="5"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7"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8"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extLst>
      <p:ext uri="{BB962C8B-B14F-4D97-AF65-F5344CB8AC3E}">
        <p14:creationId xmlns:p14="http://schemas.microsoft.com/office/powerpoint/2010/main" val="49030185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78686785"/>
              </p:ext>
            </p:extLst>
          </p:nvPr>
        </p:nvGraphicFramePr>
        <p:xfrm>
          <a:off x="304800" y="1219201"/>
          <a:ext cx="8534401" cy="5490029"/>
        </p:xfrm>
        <a:graphic>
          <a:graphicData uri="http://schemas.openxmlformats.org/drawingml/2006/table">
            <a:tbl>
              <a:tblPr>
                <a:tableStyleId>{5C22544A-7EE6-4342-B048-85BDC9FD1C3A}</a:tableStyleId>
              </a:tblPr>
              <a:tblGrid>
                <a:gridCol w="3078445"/>
                <a:gridCol w="909326"/>
                <a:gridCol w="909326"/>
                <a:gridCol w="909326"/>
                <a:gridCol w="909326"/>
                <a:gridCol w="909326"/>
                <a:gridCol w="909326"/>
              </a:tblGrid>
              <a:tr h="477531">
                <a:tc gridSpan="7">
                  <a:txBody>
                    <a:bodyPr/>
                    <a:lstStyle/>
                    <a:p>
                      <a:pPr algn="l" fontAlgn="ctr"/>
                      <a:r>
                        <a:rPr lang="en-US" sz="1600" b="1" u="none" strike="noStrike" dirty="0">
                          <a:effectLst/>
                        </a:rPr>
                        <a:t>How satisfied are you with the BIO advising staff?</a:t>
                      </a:r>
                      <a:endParaRPr lang="en-US" sz="1600" b="1" i="0" u="none" strike="noStrike" dirty="0">
                        <a:effectLst/>
                        <a:latin typeface="Microsoft Sans Serif"/>
                      </a:endParaRPr>
                    </a:p>
                  </a:txBody>
                  <a:tcPr marL="8710" marR="8710" marT="8710" marB="0" anchor="c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4187">
                <a:tc>
                  <a:txBody>
                    <a:bodyPr/>
                    <a:lstStyle/>
                    <a:p>
                      <a:pPr algn="l" fontAlgn="ctr"/>
                      <a:endParaRPr lang="en-US" sz="12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200" u="none" strike="noStrike" dirty="0">
                          <a:effectLst/>
                        </a:rPr>
                        <a:t>Agree</a:t>
                      </a:r>
                      <a:endParaRPr lang="en-US" sz="12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200" u="none" strike="noStrike" dirty="0">
                          <a:effectLst/>
                        </a:rPr>
                        <a:t>Somewhat Agree</a:t>
                      </a:r>
                      <a:endParaRPr lang="en-US" sz="12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200" u="none" strike="noStrike" dirty="0">
                          <a:effectLst/>
                        </a:rPr>
                        <a:t>Somewhat Disagree</a:t>
                      </a:r>
                      <a:endParaRPr lang="en-US" sz="12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200" u="none" strike="noStrike" dirty="0">
                          <a:effectLst/>
                        </a:rPr>
                        <a:t>Disagree</a:t>
                      </a:r>
                      <a:endParaRPr lang="en-US" sz="12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200" u="none" strike="noStrike" dirty="0">
                          <a:effectLst/>
                        </a:rPr>
                        <a:t>Do not know</a:t>
                      </a:r>
                      <a:endParaRPr lang="en-US" sz="1200" b="1" i="0" u="none" strike="noStrike" dirty="0">
                        <a:solidFill>
                          <a:srgbClr val="000000"/>
                        </a:solidFill>
                        <a:effectLst/>
                        <a:latin typeface="Microsoft Sans Serif"/>
                      </a:endParaRPr>
                    </a:p>
                  </a:txBody>
                  <a:tcPr marL="8710" marR="8710" marT="8710" marB="0" anchor="ctr">
                    <a:noFill/>
                  </a:tcPr>
                </a:tc>
                <a:tc>
                  <a:txBody>
                    <a:bodyPr/>
                    <a:lstStyle/>
                    <a:p>
                      <a:pPr algn="ctr" fontAlgn="ctr"/>
                      <a:r>
                        <a:rPr lang="en-US" sz="1200" u="none" strike="noStrike" dirty="0">
                          <a:effectLst/>
                        </a:rPr>
                        <a:t>Response Count</a:t>
                      </a:r>
                      <a:endParaRPr lang="en-US" sz="1200" b="1" i="0" u="none" strike="noStrike" dirty="0">
                        <a:solidFill>
                          <a:srgbClr val="000000"/>
                        </a:solidFill>
                        <a:effectLst/>
                        <a:latin typeface="Microsoft Sans Serif"/>
                      </a:endParaRPr>
                    </a:p>
                  </a:txBody>
                  <a:tcPr marL="8710" marR="8710" marT="8710" marB="0" anchor="ctr">
                    <a:noFill/>
                  </a:tcPr>
                </a:tc>
              </a:tr>
              <a:tr h="503672">
                <a:tc>
                  <a:txBody>
                    <a:bodyPr/>
                    <a:lstStyle/>
                    <a:p>
                      <a:pPr algn="l" fontAlgn="b"/>
                      <a:r>
                        <a:rPr lang="en-US" sz="1200" u="none" strike="noStrike" dirty="0">
                          <a:effectLst/>
                        </a:rPr>
                        <a:t>Advisors understand my concerns</a:t>
                      </a:r>
                      <a:endParaRPr lang="en-US" sz="1200" b="0" i="0" u="none" strike="noStrike" dirty="0">
                        <a:effectLst/>
                        <a:latin typeface="Microsoft Sans Serif"/>
                      </a:endParaRPr>
                    </a:p>
                  </a:txBody>
                  <a:tcPr marL="8710" marR="8710" marT="8710" marB="0" anchor="ctr">
                    <a:noFill/>
                  </a:tcPr>
                </a:tc>
                <a:tc>
                  <a:txBody>
                    <a:bodyPr/>
                    <a:lstStyle/>
                    <a:p>
                      <a:pPr algn="l"/>
                      <a:r>
                        <a:rPr lang="en-US" sz="1200" dirty="0"/>
                        <a:t>52.5% (416)</a:t>
                      </a:r>
                    </a:p>
                  </a:txBody>
                  <a:tcPr anchor="ctr">
                    <a:noFill/>
                  </a:tcPr>
                </a:tc>
                <a:tc>
                  <a:txBody>
                    <a:bodyPr/>
                    <a:lstStyle/>
                    <a:p>
                      <a:pPr algn="l"/>
                      <a:r>
                        <a:rPr lang="en-US" sz="1200" dirty="0"/>
                        <a:t>23.7% (188)</a:t>
                      </a:r>
                    </a:p>
                  </a:txBody>
                  <a:tcPr anchor="ctr">
                    <a:noFill/>
                  </a:tcPr>
                </a:tc>
                <a:tc>
                  <a:txBody>
                    <a:bodyPr/>
                    <a:lstStyle/>
                    <a:p>
                      <a:pPr algn="l"/>
                      <a:r>
                        <a:rPr lang="en-US" sz="1200" dirty="0"/>
                        <a:t>3.3% (26)</a:t>
                      </a:r>
                    </a:p>
                  </a:txBody>
                  <a:tcPr anchor="ctr">
                    <a:noFill/>
                  </a:tcPr>
                </a:tc>
                <a:tc>
                  <a:txBody>
                    <a:bodyPr/>
                    <a:lstStyle/>
                    <a:p>
                      <a:pPr algn="l"/>
                      <a:r>
                        <a:rPr lang="en-US" sz="1200"/>
                        <a:t>0.5% (4)</a:t>
                      </a:r>
                    </a:p>
                  </a:txBody>
                  <a:tcPr anchor="ctr">
                    <a:noFill/>
                  </a:tcPr>
                </a:tc>
                <a:tc>
                  <a:txBody>
                    <a:bodyPr/>
                    <a:lstStyle/>
                    <a:p>
                      <a:pPr algn="l"/>
                      <a:r>
                        <a:rPr lang="en-US" sz="1200" dirty="0"/>
                        <a:t>19.9% (158)</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31195">
                <a:tc>
                  <a:txBody>
                    <a:bodyPr/>
                    <a:lstStyle/>
                    <a:p>
                      <a:pPr algn="l" fontAlgn="b"/>
                      <a:r>
                        <a:rPr lang="en-US" sz="1200" u="none" strike="noStrike" dirty="0">
                          <a:effectLst/>
                        </a:rPr>
                        <a:t>Advisors are helpful</a:t>
                      </a:r>
                      <a:endParaRPr lang="en-US" sz="1200" b="0" i="0" u="none" strike="noStrike" dirty="0">
                        <a:effectLst/>
                        <a:latin typeface="Microsoft Sans Serif"/>
                      </a:endParaRPr>
                    </a:p>
                  </a:txBody>
                  <a:tcPr marL="8710" marR="8710" marT="8710" marB="0" anchor="ctr">
                    <a:noFill/>
                  </a:tcPr>
                </a:tc>
                <a:tc>
                  <a:txBody>
                    <a:bodyPr/>
                    <a:lstStyle/>
                    <a:p>
                      <a:pPr algn="l"/>
                      <a:r>
                        <a:rPr lang="en-US" sz="1200" dirty="0"/>
                        <a:t>56.7% (449)</a:t>
                      </a:r>
                    </a:p>
                  </a:txBody>
                  <a:tcPr anchor="ctr">
                    <a:noFill/>
                  </a:tcPr>
                </a:tc>
                <a:tc>
                  <a:txBody>
                    <a:bodyPr/>
                    <a:lstStyle/>
                    <a:p>
                      <a:pPr algn="l"/>
                      <a:r>
                        <a:rPr lang="en-US" sz="1200" dirty="0"/>
                        <a:t>20.7% (164)</a:t>
                      </a:r>
                    </a:p>
                  </a:txBody>
                  <a:tcPr anchor="ctr">
                    <a:noFill/>
                  </a:tcPr>
                </a:tc>
                <a:tc>
                  <a:txBody>
                    <a:bodyPr/>
                    <a:lstStyle/>
                    <a:p>
                      <a:pPr algn="l"/>
                      <a:r>
                        <a:rPr lang="en-US" sz="1200"/>
                        <a:t>3.8% (30)</a:t>
                      </a:r>
                    </a:p>
                  </a:txBody>
                  <a:tcPr anchor="ctr">
                    <a:noFill/>
                  </a:tcPr>
                </a:tc>
                <a:tc>
                  <a:txBody>
                    <a:bodyPr/>
                    <a:lstStyle/>
                    <a:p>
                      <a:pPr algn="l"/>
                      <a:r>
                        <a:rPr lang="en-US" sz="1200"/>
                        <a:t>1.0% (8)</a:t>
                      </a:r>
                    </a:p>
                  </a:txBody>
                  <a:tcPr anchor="ctr">
                    <a:noFill/>
                  </a:tcPr>
                </a:tc>
                <a:tc>
                  <a:txBody>
                    <a:bodyPr/>
                    <a:lstStyle/>
                    <a:p>
                      <a:pPr algn="l"/>
                      <a:r>
                        <a:rPr lang="en-US" sz="1200" dirty="0"/>
                        <a:t>17.8% (141)</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31195">
                <a:tc>
                  <a:txBody>
                    <a:bodyPr/>
                    <a:lstStyle/>
                    <a:p>
                      <a:pPr algn="l" fontAlgn="b"/>
                      <a:r>
                        <a:rPr lang="en-US" sz="1200" u="none" strike="noStrike">
                          <a:effectLst/>
                        </a:rPr>
                        <a:t>Advisors provide useful information</a:t>
                      </a:r>
                      <a:endParaRPr lang="en-US" sz="1200" b="0" i="0" u="none" strike="noStrike">
                        <a:effectLst/>
                        <a:latin typeface="Microsoft Sans Serif"/>
                      </a:endParaRPr>
                    </a:p>
                  </a:txBody>
                  <a:tcPr marL="8710" marR="8710" marT="8710" marB="0" anchor="ctr">
                    <a:noFill/>
                  </a:tcPr>
                </a:tc>
                <a:tc>
                  <a:txBody>
                    <a:bodyPr/>
                    <a:lstStyle/>
                    <a:p>
                      <a:pPr algn="l"/>
                      <a:r>
                        <a:rPr lang="en-US" sz="1200"/>
                        <a:t>54.2% (429)</a:t>
                      </a:r>
                    </a:p>
                  </a:txBody>
                  <a:tcPr anchor="ctr">
                    <a:noFill/>
                  </a:tcPr>
                </a:tc>
                <a:tc>
                  <a:txBody>
                    <a:bodyPr/>
                    <a:lstStyle/>
                    <a:p>
                      <a:pPr algn="l"/>
                      <a:r>
                        <a:rPr lang="en-US" sz="1200" dirty="0"/>
                        <a:t>23.1% (183)</a:t>
                      </a:r>
                    </a:p>
                  </a:txBody>
                  <a:tcPr anchor="ctr">
                    <a:noFill/>
                  </a:tcPr>
                </a:tc>
                <a:tc>
                  <a:txBody>
                    <a:bodyPr/>
                    <a:lstStyle/>
                    <a:p>
                      <a:pPr algn="l"/>
                      <a:r>
                        <a:rPr lang="en-US" sz="1200"/>
                        <a:t>3.7% (29)</a:t>
                      </a:r>
                    </a:p>
                  </a:txBody>
                  <a:tcPr anchor="ctr">
                    <a:noFill/>
                  </a:tcPr>
                </a:tc>
                <a:tc>
                  <a:txBody>
                    <a:bodyPr/>
                    <a:lstStyle/>
                    <a:p>
                      <a:pPr algn="l"/>
                      <a:r>
                        <a:rPr lang="en-US" sz="1200"/>
                        <a:t>0.9% (7)</a:t>
                      </a:r>
                    </a:p>
                  </a:txBody>
                  <a:tcPr anchor="ctr">
                    <a:noFill/>
                  </a:tcPr>
                </a:tc>
                <a:tc>
                  <a:txBody>
                    <a:bodyPr/>
                    <a:lstStyle/>
                    <a:p>
                      <a:pPr algn="l"/>
                      <a:r>
                        <a:rPr lang="en-US" sz="1200" dirty="0"/>
                        <a:t>18.2% (144)</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31195">
                <a:tc>
                  <a:txBody>
                    <a:bodyPr/>
                    <a:lstStyle/>
                    <a:p>
                      <a:pPr algn="l" fontAlgn="b"/>
                      <a:r>
                        <a:rPr lang="en-US" sz="1200" u="none" strike="noStrike">
                          <a:effectLst/>
                        </a:rPr>
                        <a:t>Advisors are courteous</a:t>
                      </a:r>
                      <a:endParaRPr lang="en-US" sz="1200" b="0" i="0" u="none" strike="noStrike">
                        <a:effectLst/>
                        <a:latin typeface="Microsoft Sans Serif"/>
                      </a:endParaRPr>
                    </a:p>
                  </a:txBody>
                  <a:tcPr marL="8710" marR="8710" marT="8710" marB="0" anchor="ctr">
                    <a:noFill/>
                  </a:tcPr>
                </a:tc>
                <a:tc>
                  <a:txBody>
                    <a:bodyPr/>
                    <a:lstStyle/>
                    <a:p>
                      <a:pPr algn="l"/>
                      <a:r>
                        <a:rPr lang="en-US" sz="1200"/>
                        <a:t>56.9% (451)</a:t>
                      </a:r>
                    </a:p>
                  </a:txBody>
                  <a:tcPr anchor="ctr">
                    <a:noFill/>
                  </a:tcPr>
                </a:tc>
                <a:tc>
                  <a:txBody>
                    <a:bodyPr/>
                    <a:lstStyle/>
                    <a:p>
                      <a:pPr algn="l"/>
                      <a:r>
                        <a:rPr lang="en-US" sz="1200" dirty="0"/>
                        <a:t>21.8% (173)</a:t>
                      </a:r>
                    </a:p>
                  </a:txBody>
                  <a:tcPr anchor="ctr">
                    <a:noFill/>
                  </a:tcPr>
                </a:tc>
                <a:tc>
                  <a:txBody>
                    <a:bodyPr/>
                    <a:lstStyle/>
                    <a:p>
                      <a:pPr algn="l"/>
                      <a:r>
                        <a:rPr lang="en-US" sz="1200" dirty="0"/>
                        <a:t>2.5% (20)</a:t>
                      </a:r>
                    </a:p>
                  </a:txBody>
                  <a:tcPr anchor="ctr">
                    <a:noFill/>
                  </a:tcPr>
                </a:tc>
                <a:tc>
                  <a:txBody>
                    <a:bodyPr/>
                    <a:lstStyle/>
                    <a:p>
                      <a:pPr algn="l"/>
                      <a:r>
                        <a:rPr lang="en-US" sz="1200"/>
                        <a:t>0.6% (5)</a:t>
                      </a:r>
                    </a:p>
                  </a:txBody>
                  <a:tcPr anchor="ctr">
                    <a:noFill/>
                  </a:tcPr>
                </a:tc>
                <a:tc>
                  <a:txBody>
                    <a:bodyPr/>
                    <a:lstStyle/>
                    <a:p>
                      <a:pPr algn="l"/>
                      <a:r>
                        <a:rPr lang="en-US" sz="1200" dirty="0"/>
                        <a:t>18.1% (143)</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31195">
                <a:tc>
                  <a:txBody>
                    <a:bodyPr/>
                    <a:lstStyle/>
                    <a:p>
                      <a:pPr algn="l" fontAlgn="b"/>
                      <a:r>
                        <a:rPr lang="en-US" sz="1200" u="none" strike="noStrike">
                          <a:effectLst/>
                        </a:rPr>
                        <a:t>Advisors are knowledgeable</a:t>
                      </a:r>
                      <a:endParaRPr lang="en-US" sz="1200" b="0" i="0" u="none" strike="noStrike">
                        <a:effectLst/>
                        <a:latin typeface="Microsoft Sans Serif"/>
                      </a:endParaRPr>
                    </a:p>
                  </a:txBody>
                  <a:tcPr marL="8710" marR="8710" marT="8710" marB="0" anchor="ctr">
                    <a:noFill/>
                  </a:tcPr>
                </a:tc>
                <a:tc>
                  <a:txBody>
                    <a:bodyPr/>
                    <a:lstStyle/>
                    <a:p>
                      <a:pPr algn="l"/>
                      <a:r>
                        <a:rPr lang="en-US" sz="1200"/>
                        <a:t>52.3% (414)</a:t>
                      </a:r>
                    </a:p>
                  </a:txBody>
                  <a:tcPr anchor="ctr">
                    <a:noFill/>
                  </a:tcPr>
                </a:tc>
                <a:tc>
                  <a:txBody>
                    <a:bodyPr/>
                    <a:lstStyle/>
                    <a:p>
                      <a:pPr algn="l"/>
                      <a:r>
                        <a:rPr lang="en-US" sz="1200"/>
                        <a:t>24.1% (191)</a:t>
                      </a:r>
                    </a:p>
                  </a:txBody>
                  <a:tcPr anchor="ctr">
                    <a:noFill/>
                  </a:tcPr>
                </a:tc>
                <a:tc>
                  <a:txBody>
                    <a:bodyPr/>
                    <a:lstStyle/>
                    <a:p>
                      <a:pPr algn="l"/>
                      <a:r>
                        <a:rPr lang="en-US" sz="1200" dirty="0"/>
                        <a:t>4.3% (34)</a:t>
                      </a:r>
                    </a:p>
                  </a:txBody>
                  <a:tcPr anchor="ctr">
                    <a:noFill/>
                  </a:tcPr>
                </a:tc>
                <a:tc>
                  <a:txBody>
                    <a:bodyPr/>
                    <a:lstStyle/>
                    <a:p>
                      <a:pPr algn="l"/>
                      <a:r>
                        <a:rPr lang="en-US" sz="1200"/>
                        <a:t>0.8% (6)</a:t>
                      </a:r>
                    </a:p>
                  </a:txBody>
                  <a:tcPr anchor="ctr">
                    <a:noFill/>
                  </a:tcPr>
                </a:tc>
                <a:tc>
                  <a:txBody>
                    <a:bodyPr/>
                    <a:lstStyle/>
                    <a:p>
                      <a:pPr algn="l"/>
                      <a:r>
                        <a:rPr lang="en-US" sz="1200" dirty="0"/>
                        <a:t>18.6% (147)</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31195">
                <a:tc>
                  <a:txBody>
                    <a:bodyPr/>
                    <a:lstStyle/>
                    <a:p>
                      <a:pPr algn="l" fontAlgn="b"/>
                      <a:r>
                        <a:rPr lang="en-US" sz="1200" u="none" strike="noStrike">
                          <a:effectLst/>
                        </a:rPr>
                        <a:t>Time provided to discuss my concerns is adequate</a:t>
                      </a:r>
                      <a:endParaRPr lang="en-US" sz="1200" b="0" i="0" u="none" strike="noStrike">
                        <a:effectLst/>
                        <a:latin typeface="Microsoft Sans Serif"/>
                      </a:endParaRPr>
                    </a:p>
                  </a:txBody>
                  <a:tcPr marL="8710" marR="8710" marT="8710" marB="0" anchor="ctr">
                    <a:noFill/>
                  </a:tcPr>
                </a:tc>
                <a:tc>
                  <a:txBody>
                    <a:bodyPr/>
                    <a:lstStyle/>
                    <a:p>
                      <a:pPr algn="l"/>
                      <a:r>
                        <a:rPr lang="en-US" sz="1200"/>
                        <a:t>48.9% (387)</a:t>
                      </a:r>
                    </a:p>
                  </a:txBody>
                  <a:tcPr anchor="ctr">
                    <a:noFill/>
                  </a:tcPr>
                </a:tc>
                <a:tc>
                  <a:txBody>
                    <a:bodyPr/>
                    <a:lstStyle/>
                    <a:p>
                      <a:pPr algn="l"/>
                      <a:r>
                        <a:rPr lang="en-US" sz="1200"/>
                        <a:t>23.7% (188)</a:t>
                      </a:r>
                    </a:p>
                  </a:txBody>
                  <a:tcPr anchor="ctr">
                    <a:noFill/>
                  </a:tcPr>
                </a:tc>
                <a:tc>
                  <a:txBody>
                    <a:bodyPr/>
                    <a:lstStyle/>
                    <a:p>
                      <a:pPr algn="l"/>
                      <a:r>
                        <a:rPr lang="en-US" sz="1200"/>
                        <a:t>5.4% (43)</a:t>
                      </a:r>
                    </a:p>
                  </a:txBody>
                  <a:tcPr anchor="ctr">
                    <a:noFill/>
                  </a:tcPr>
                </a:tc>
                <a:tc>
                  <a:txBody>
                    <a:bodyPr/>
                    <a:lstStyle/>
                    <a:p>
                      <a:pPr algn="l"/>
                      <a:r>
                        <a:rPr lang="en-US" sz="1200" dirty="0"/>
                        <a:t>1.4% (11)</a:t>
                      </a:r>
                    </a:p>
                  </a:txBody>
                  <a:tcPr anchor="ctr">
                    <a:noFill/>
                  </a:tcPr>
                </a:tc>
                <a:tc>
                  <a:txBody>
                    <a:bodyPr/>
                    <a:lstStyle/>
                    <a:p>
                      <a:pPr algn="l"/>
                      <a:r>
                        <a:rPr lang="en-US" sz="1200" dirty="0"/>
                        <a:t>20.6% (163)</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31195">
                <a:tc>
                  <a:txBody>
                    <a:bodyPr/>
                    <a:lstStyle/>
                    <a:p>
                      <a:pPr algn="l" fontAlgn="b"/>
                      <a:r>
                        <a:rPr lang="en-US" sz="1200" u="none" strike="noStrike">
                          <a:effectLst/>
                        </a:rPr>
                        <a:t>I find BIO advising staff to be accessible to me</a:t>
                      </a:r>
                      <a:endParaRPr lang="en-US" sz="1200" b="0" i="0" u="none" strike="noStrike">
                        <a:effectLst/>
                        <a:latin typeface="Microsoft Sans Serif"/>
                      </a:endParaRPr>
                    </a:p>
                  </a:txBody>
                  <a:tcPr marL="8710" marR="8710" marT="8710" marB="0" anchor="ctr">
                    <a:noFill/>
                  </a:tcPr>
                </a:tc>
                <a:tc>
                  <a:txBody>
                    <a:bodyPr/>
                    <a:lstStyle/>
                    <a:p>
                      <a:pPr algn="l"/>
                      <a:r>
                        <a:rPr lang="en-US" sz="1200"/>
                        <a:t>50.5% (400)</a:t>
                      </a:r>
                    </a:p>
                  </a:txBody>
                  <a:tcPr anchor="ctr">
                    <a:noFill/>
                  </a:tcPr>
                </a:tc>
                <a:tc>
                  <a:txBody>
                    <a:bodyPr/>
                    <a:lstStyle/>
                    <a:p>
                      <a:pPr algn="l"/>
                      <a:r>
                        <a:rPr lang="en-US" sz="1200"/>
                        <a:t>24.4% (193)</a:t>
                      </a:r>
                    </a:p>
                  </a:txBody>
                  <a:tcPr anchor="ctr">
                    <a:noFill/>
                  </a:tcPr>
                </a:tc>
                <a:tc>
                  <a:txBody>
                    <a:bodyPr/>
                    <a:lstStyle/>
                    <a:p>
                      <a:pPr algn="l"/>
                      <a:r>
                        <a:rPr lang="en-US" sz="1200"/>
                        <a:t>5.3% (42)</a:t>
                      </a:r>
                    </a:p>
                  </a:txBody>
                  <a:tcPr anchor="ctr">
                    <a:noFill/>
                  </a:tcPr>
                </a:tc>
                <a:tc>
                  <a:txBody>
                    <a:bodyPr/>
                    <a:lstStyle/>
                    <a:p>
                      <a:pPr algn="l"/>
                      <a:r>
                        <a:rPr lang="en-US" sz="1200" dirty="0"/>
                        <a:t>1.5% (12)</a:t>
                      </a:r>
                    </a:p>
                  </a:txBody>
                  <a:tcPr anchor="ctr">
                    <a:noFill/>
                  </a:tcPr>
                </a:tc>
                <a:tc>
                  <a:txBody>
                    <a:bodyPr/>
                    <a:lstStyle/>
                    <a:p>
                      <a:pPr algn="l"/>
                      <a:r>
                        <a:rPr lang="en-US" sz="1200" dirty="0"/>
                        <a:t>18.3% (145)</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73705">
                <a:tc>
                  <a:txBody>
                    <a:bodyPr/>
                    <a:lstStyle/>
                    <a:p>
                      <a:pPr algn="l" fontAlgn="b"/>
                      <a:r>
                        <a:rPr lang="en-US" sz="1200" u="none" strike="noStrike">
                          <a:effectLst/>
                        </a:rPr>
                        <a:t>Advising staff is sensitive to my needs as an international student</a:t>
                      </a:r>
                      <a:endParaRPr lang="en-US" sz="1200" b="0" i="0" u="none" strike="noStrike">
                        <a:effectLst/>
                        <a:latin typeface="Microsoft Sans Serif"/>
                      </a:endParaRPr>
                    </a:p>
                  </a:txBody>
                  <a:tcPr marL="8710" marR="8710" marT="8710" marB="0" anchor="ctr">
                    <a:noFill/>
                  </a:tcPr>
                </a:tc>
                <a:tc>
                  <a:txBody>
                    <a:bodyPr/>
                    <a:lstStyle/>
                    <a:p>
                      <a:pPr algn="l"/>
                      <a:r>
                        <a:rPr lang="en-US" sz="1200"/>
                        <a:t>49.7% (394)</a:t>
                      </a:r>
                    </a:p>
                  </a:txBody>
                  <a:tcPr anchor="ctr">
                    <a:noFill/>
                  </a:tcPr>
                </a:tc>
                <a:tc>
                  <a:txBody>
                    <a:bodyPr/>
                    <a:lstStyle/>
                    <a:p>
                      <a:pPr algn="l"/>
                      <a:r>
                        <a:rPr lang="en-US" sz="1200"/>
                        <a:t>24.5% (194)</a:t>
                      </a:r>
                    </a:p>
                  </a:txBody>
                  <a:tcPr anchor="ctr">
                    <a:noFill/>
                  </a:tcPr>
                </a:tc>
                <a:tc>
                  <a:txBody>
                    <a:bodyPr/>
                    <a:lstStyle/>
                    <a:p>
                      <a:pPr algn="l"/>
                      <a:r>
                        <a:rPr lang="en-US" sz="1200"/>
                        <a:t>3.9% (31)</a:t>
                      </a:r>
                    </a:p>
                  </a:txBody>
                  <a:tcPr anchor="ctr">
                    <a:noFill/>
                  </a:tcPr>
                </a:tc>
                <a:tc>
                  <a:txBody>
                    <a:bodyPr/>
                    <a:lstStyle/>
                    <a:p>
                      <a:pPr algn="l"/>
                      <a:r>
                        <a:rPr lang="en-US" sz="1200"/>
                        <a:t>1.3% (10)</a:t>
                      </a:r>
                    </a:p>
                  </a:txBody>
                  <a:tcPr anchor="ctr">
                    <a:noFill/>
                  </a:tcPr>
                </a:tc>
                <a:tc>
                  <a:txBody>
                    <a:bodyPr/>
                    <a:lstStyle/>
                    <a:p>
                      <a:pPr algn="l"/>
                      <a:r>
                        <a:rPr lang="en-US" sz="1200" dirty="0"/>
                        <a:t>20.6% (163)</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473705">
                <a:tc>
                  <a:txBody>
                    <a:bodyPr/>
                    <a:lstStyle/>
                    <a:p>
                      <a:pPr algn="l" fontAlgn="b"/>
                      <a:r>
                        <a:rPr lang="en-US" sz="1200" u="none" strike="noStrike">
                          <a:effectLst/>
                        </a:rPr>
                        <a:t>I view BIO advisors as advocates for international students</a:t>
                      </a:r>
                      <a:endParaRPr lang="en-US" sz="1200" b="0" i="0" u="none" strike="noStrike">
                        <a:effectLst/>
                        <a:latin typeface="Microsoft Sans Serif"/>
                      </a:endParaRPr>
                    </a:p>
                  </a:txBody>
                  <a:tcPr marL="8710" marR="8710" marT="8710" marB="0" anchor="ctr">
                    <a:noFill/>
                  </a:tcPr>
                </a:tc>
                <a:tc>
                  <a:txBody>
                    <a:bodyPr/>
                    <a:lstStyle/>
                    <a:p>
                      <a:pPr algn="l"/>
                      <a:r>
                        <a:rPr lang="en-US" sz="1200"/>
                        <a:t>46.0% (364)</a:t>
                      </a:r>
                    </a:p>
                  </a:txBody>
                  <a:tcPr anchor="ctr">
                    <a:noFill/>
                  </a:tcPr>
                </a:tc>
                <a:tc>
                  <a:txBody>
                    <a:bodyPr/>
                    <a:lstStyle/>
                    <a:p>
                      <a:pPr algn="l"/>
                      <a:r>
                        <a:rPr lang="en-US" sz="1200"/>
                        <a:t>25.6% (203)</a:t>
                      </a:r>
                    </a:p>
                  </a:txBody>
                  <a:tcPr anchor="ctr">
                    <a:noFill/>
                  </a:tcPr>
                </a:tc>
                <a:tc>
                  <a:txBody>
                    <a:bodyPr/>
                    <a:lstStyle/>
                    <a:p>
                      <a:pPr algn="l"/>
                      <a:r>
                        <a:rPr lang="en-US" sz="1200"/>
                        <a:t>4.0% (32)</a:t>
                      </a:r>
                    </a:p>
                  </a:txBody>
                  <a:tcPr anchor="ctr">
                    <a:noFill/>
                  </a:tcPr>
                </a:tc>
                <a:tc>
                  <a:txBody>
                    <a:bodyPr/>
                    <a:lstStyle/>
                    <a:p>
                      <a:pPr algn="l"/>
                      <a:r>
                        <a:rPr lang="en-US" sz="1200"/>
                        <a:t>1.9% (15)</a:t>
                      </a:r>
                    </a:p>
                  </a:txBody>
                  <a:tcPr anchor="ctr">
                    <a:noFill/>
                  </a:tcPr>
                </a:tc>
                <a:tc>
                  <a:txBody>
                    <a:bodyPr/>
                    <a:lstStyle/>
                    <a:p>
                      <a:pPr algn="l"/>
                      <a:r>
                        <a:rPr lang="en-US" sz="1200" dirty="0"/>
                        <a:t>22.5% (178)</a:t>
                      </a:r>
                    </a:p>
                  </a:txBody>
                  <a:tcPr anchor="ctr">
                    <a:noFill/>
                  </a:tcPr>
                </a:tc>
                <a:tc>
                  <a:txBody>
                    <a:bodyPr/>
                    <a:lstStyle/>
                    <a:p>
                      <a:pPr algn="l" fontAlgn="ctr"/>
                      <a:r>
                        <a:rPr lang="en-US" sz="1200" u="none" strike="noStrike">
                          <a:effectLst/>
                        </a:rPr>
                        <a:t>792</a:t>
                      </a:r>
                      <a:endParaRPr lang="en-US" sz="1200" b="0" i="0" u="none" strike="noStrike">
                        <a:effectLst/>
                        <a:latin typeface="Microsoft Sans Serif"/>
                      </a:endParaRPr>
                    </a:p>
                  </a:txBody>
                  <a:tcPr marL="8710" marR="8710" marT="8710" marB="0" anchor="ctr">
                    <a:noFill/>
                  </a:tcPr>
                </a:tc>
              </a:tr>
              <a:tr h="244029">
                <a:tc gridSpan="6">
                  <a:txBody>
                    <a:bodyPr/>
                    <a:lstStyle/>
                    <a:p>
                      <a:pPr algn="l" fontAlgn="b"/>
                      <a:r>
                        <a:rPr lang="en-US" sz="1200" u="none" strike="noStrike" dirty="0" smtClean="0">
                          <a:effectLst/>
                        </a:rPr>
                        <a:t>Total</a:t>
                      </a:r>
                      <a:endParaRPr lang="en-US" sz="1200" b="1" i="1" u="none" strike="noStrike" dirty="0">
                        <a:solidFill>
                          <a:srgbClr val="000000"/>
                        </a:solidFill>
                        <a:effectLst/>
                        <a:latin typeface="Microsoft Sans Serif"/>
                      </a:endParaRPr>
                    </a:p>
                  </a:txBody>
                  <a:tcPr marL="8710" marR="8710" marT="8710" marB="0" anchor="c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200" u="none" strike="noStrike" dirty="0">
                          <a:effectLst/>
                        </a:rPr>
                        <a:t>792</a:t>
                      </a:r>
                      <a:endParaRPr lang="en-US" sz="1200" b="1" i="0" u="none" strike="noStrike" dirty="0">
                        <a:solidFill>
                          <a:srgbClr val="000000"/>
                        </a:solidFill>
                        <a:effectLst/>
                        <a:latin typeface="Microsoft Sans Serif"/>
                      </a:endParaRPr>
                    </a:p>
                  </a:txBody>
                  <a:tcPr marL="8710" marR="8710" marT="8710" marB="0" anchor="ctr">
                    <a:noFill/>
                  </a:tcPr>
                </a:tc>
              </a:tr>
            </a:tbl>
          </a:graphicData>
        </a:graphic>
      </p:graphicFrame>
      <p:grpSp>
        <p:nvGrpSpPr>
          <p:cNvPr id="3" name="Group 13"/>
          <p:cNvGrpSpPr>
            <a:grpSpLocks/>
          </p:cNvGrpSpPr>
          <p:nvPr/>
        </p:nvGrpSpPr>
        <p:grpSpPr bwMode="auto">
          <a:xfrm>
            <a:off x="6324600" y="361950"/>
            <a:ext cx="2819400" cy="704850"/>
            <a:chOff x="6477000" y="1301268"/>
            <a:chExt cx="2590800" cy="705302"/>
          </a:xfrm>
        </p:grpSpPr>
        <p:pic>
          <p:nvPicPr>
            <p:cNvPr id="5"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7"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8"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extLst>
      <p:ext uri="{BB962C8B-B14F-4D97-AF65-F5344CB8AC3E}">
        <p14:creationId xmlns:p14="http://schemas.microsoft.com/office/powerpoint/2010/main" val="108908555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304800" y="457200"/>
            <a:ext cx="4419600" cy="838200"/>
          </a:xfrm>
        </p:spPr>
        <p:txBody>
          <a:bodyPr/>
          <a:lstStyle/>
          <a:p>
            <a:pPr eaLnBrk="1" fontAlgn="auto" hangingPunct="1">
              <a:spcAft>
                <a:spcPts val="0"/>
              </a:spcAft>
              <a:defRPr/>
            </a:pPr>
            <a:r>
              <a:rPr lang="en-US" sz="2800" dirty="0" smtClean="0">
                <a:effectLst/>
              </a:rPr>
              <a:t>8. Budget - Revenue</a:t>
            </a:r>
            <a:endParaRPr lang="en-US" sz="2800" dirty="0">
              <a:effectLst/>
            </a:endParaRPr>
          </a:p>
        </p:txBody>
      </p:sp>
      <p:grpSp>
        <p:nvGrpSpPr>
          <p:cNvPr id="29700" name="Group 13"/>
          <p:cNvGrpSpPr>
            <a:grpSpLocks/>
          </p:cNvGrpSpPr>
          <p:nvPr/>
        </p:nvGrpSpPr>
        <p:grpSpPr bwMode="auto">
          <a:xfrm>
            <a:off x="6172200" y="304800"/>
            <a:ext cx="2819400" cy="704852"/>
            <a:chOff x="6477000" y="1301268"/>
            <a:chExt cx="2590800" cy="705304"/>
          </a:xfrm>
        </p:grpSpPr>
        <p:pic>
          <p:nvPicPr>
            <p:cNvPr id="29702"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3"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29704"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29705" name="Rectangle 15"/>
            <p:cNvSpPr>
              <a:spLocks noChangeArrowheads="1"/>
            </p:cNvSpPr>
            <p:nvPr/>
          </p:nvSpPr>
          <p:spPr bwMode="auto">
            <a:xfrm>
              <a:off x="7239000" y="1698608"/>
              <a:ext cx="773635" cy="307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
        <p:nvSpPr>
          <p:cNvPr id="29701"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dirty="0">
                <a:latin typeface="Arial" charset="0"/>
                <a:cs typeface="Arial" charset="0"/>
              </a:rPr>
              <a:t>Source:  University of California / Berkeley International Office (BIO) </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120458211"/>
              </p:ext>
            </p:extLst>
          </p:nvPr>
        </p:nvGraphicFramePr>
        <p:xfrm>
          <a:off x="304800" y="1524000"/>
          <a:ext cx="8686800" cy="45259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010400" cy="838200"/>
          </a:xfrm>
        </p:spPr>
        <p:txBody>
          <a:bodyPr/>
          <a:lstStyle/>
          <a:p>
            <a:pPr>
              <a:defRPr/>
            </a:pPr>
            <a:r>
              <a:rPr lang="en-US" sz="2800" dirty="0" smtClean="0">
                <a:effectLst/>
              </a:rPr>
              <a:t>	</a:t>
            </a:r>
            <a:r>
              <a:rPr lang="en-US" sz="1600" dirty="0" smtClean="0">
                <a:effectLst/>
              </a:rPr>
              <a:t>8. (A) Budget- Fund 20000 – </a:t>
            </a:r>
            <a:r>
              <a:rPr lang="en-US" sz="1600" dirty="0" err="1" smtClean="0">
                <a:effectLst/>
              </a:rPr>
              <a:t>Reg</a:t>
            </a:r>
            <a:r>
              <a:rPr lang="en-US" sz="1600" dirty="0" smtClean="0">
                <a:effectLst/>
              </a:rPr>
              <a:t> Fees through March  2011</a:t>
            </a:r>
            <a:endParaRPr lang="en-US" sz="1600" dirty="0"/>
          </a:p>
        </p:txBody>
      </p:sp>
      <p:sp>
        <p:nvSpPr>
          <p:cNvPr id="30726" name="TextBox 9"/>
          <p:cNvSpPr txBox="1">
            <a:spLocks noChangeArrowheads="1"/>
          </p:cNvSpPr>
          <p:nvPr/>
        </p:nvSpPr>
        <p:spPr bwMode="auto">
          <a:xfrm>
            <a:off x="5029200" y="65357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dirty="0">
                <a:latin typeface="Arial" charset="0"/>
                <a:cs typeface="Arial" charset="0"/>
              </a:rPr>
              <a:t>Source:  University of California / Berkeley International Office (BIO) </a:t>
            </a:r>
          </a:p>
        </p:txBody>
      </p:sp>
      <p:grpSp>
        <p:nvGrpSpPr>
          <p:cNvPr id="30727" name="Group 13"/>
          <p:cNvGrpSpPr>
            <a:grpSpLocks/>
          </p:cNvGrpSpPr>
          <p:nvPr/>
        </p:nvGrpSpPr>
        <p:grpSpPr bwMode="auto">
          <a:xfrm>
            <a:off x="6324600" y="361950"/>
            <a:ext cx="2819400" cy="704850"/>
            <a:chOff x="6477000" y="1301268"/>
            <a:chExt cx="2590800" cy="705302"/>
          </a:xfrm>
        </p:grpSpPr>
        <p:pic>
          <p:nvPicPr>
            <p:cNvPr id="30728"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9"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0730"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0731"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1403424311"/>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6019800" cy="838200"/>
          </a:xfrm>
        </p:spPr>
        <p:txBody>
          <a:bodyPr/>
          <a:lstStyle/>
          <a:p>
            <a:pPr>
              <a:defRPr/>
            </a:pPr>
            <a:r>
              <a:rPr lang="en-US" sz="1600" dirty="0" smtClean="0">
                <a:effectLst/>
              </a:rPr>
              <a:t>8. (</a:t>
            </a:r>
            <a:r>
              <a:rPr lang="en-US" sz="1600" b="1" dirty="0" smtClean="0">
                <a:effectLst/>
              </a:rPr>
              <a:t>B</a:t>
            </a:r>
            <a:r>
              <a:rPr lang="en-US" sz="1600" dirty="0" smtClean="0">
                <a:effectLst/>
              </a:rPr>
              <a:t>) Budget – Recharge Revenue through March 2011</a:t>
            </a:r>
            <a:endParaRPr lang="en-US" sz="1600" dirty="0"/>
          </a:p>
        </p:txBody>
      </p:sp>
      <p:sp>
        <p:nvSpPr>
          <p:cNvPr id="31748"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31749" name="Group 13"/>
          <p:cNvGrpSpPr>
            <a:grpSpLocks/>
          </p:cNvGrpSpPr>
          <p:nvPr/>
        </p:nvGrpSpPr>
        <p:grpSpPr bwMode="auto">
          <a:xfrm>
            <a:off x="6324600" y="361950"/>
            <a:ext cx="2819400" cy="704850"/>
            <a:chOff x="6477000" y="1301268"/>
            <a:chExt cx="2590800" cy="705302"/>
          </a:xfrm>
        </p:grpSpPr>
        <p:pic>
          <p:nvPicPr>
            <p:cNvPr id="31750"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1752"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1753"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2409888111"/>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6019800" cy="838200"/>
          </a:xfrm>
        </p:spPr>
        <p:txBody>
          <a:bodyPr/>
          <a:lstStyle/>
          <a:p>
            <a:pPr>
              <a:defRPr/>
            </a:pPr>
            <a:r>
              <a:rPr lang="en-US" sz="1600" dirty="0" smtClean="0">
                <a:effectLst/>
              </a:rPr>
              <a:t>8. (</a:t>
            </a:r>
            <a:r>
              <a:rPr lang="en-US" sz="1600" b="1" dirty="0">
                <a:effectLst/>
              </a:rPr>
              <a:t>C</a:t>
            </a:r>
            <a:r>
              <a:rPr lang="en-US" sz="1600" dirty="0" smtClean="0">
                <a:effectLst/>
              </a:rPr>
              <a:t>) Budget – Summer Session Revenue</a:t>
            </a:r>
            <a:endParaRPr lang="en-US" sz="1600" dirty="0"/>
          </a:p>
        </p:txBody>
      </p:sp>
      <p:sp>
        <p:nvSpPr>
          <p:cNvPr id="31748"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31749" name="Group 13"/>
          <p:cNvGrpSpPr>
            <a:grpSpLocks/>
          </p:cNvGrpSpPr>
          <p:nvPr/>
        </p:nvGrpSpPr>
        <p:grpSpPr bwMode="auto">
          <a:xfrm>
            <a:off x="6324600" y="361950"/>
            <a:ext cx="2819400" cy="704850"/>
            <a:chOff x="6477000" y="1301268"/>
            <a:chExt cx="2590800" cy="705302"/>
          </a:xfrm>
        </p:grpSpPr>
        <p:pic>
          <p:nvPicPr>
            <p:cNvPr id="31750"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1752"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1753"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7" name="Content Placeholder 6"/>
          <p:cNvGraphicFramePr>
            <a:graphicFrameLocks noGrp="1"/>
          </p:cNvGraphicFramePr>
          <p:nvPr>
            <p:ph idx="1"/>
            <p:extLst>
              <p:ext uri="{D42A27DB-BD31-4B8C-83A1-F6EECF244321}">
                <p14:modId xmlns:p14="http://schemas.microsoft.com/office/powerpoint/2010/main" val="278583656"/>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46367007"/>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04800" y="457200"/>
            <a:ext cx="4038600" cy="838200"/>
          </a:xfrm>
        </p:spPr>
        <p:txBody>
          <a:bodyPr/>
          <a:lstStyle/>
          <a:p>
            <a:pPr eaLnBrk="1" fontAlgn="auto" hangingPunct="1">
              <a:spcAft>
                <a:spcPts val="0"/>
              </a:spcAft>
              <a:defRPr/>
            </a:pPr>
            <a:r>
              <a:rPr lang="en-US" sz="2800" dirty="0" smtClean="0">
                <a:effectLst/>
              </a:rPr>
              <a:t>9.  Future </a:t>
            </a:r>
            <a:r>
              <a:rPr lang="en-US" sz="2800" dirty="0">
                <a:effectLst/>
              </a:rPr>
              <a:t>Challenges</a:t>
            </a:r>
          </a:p>
        </p:txBody>
      </p:sp>
      <p:sp>
        <p:nvSpPr>
          <p:cNvPr id="36867" name="Rectangle 3"/>
          <p:cNvSpPr>
            <a:spLocks noGrp="1" noChangeArrowheads="1"/>
          </p:cNvSpPr>
          <p:nvPr>
            <p:ph idx="1"/>
          </p:nvPr>
        </p:nvSpPr>
        <p:spPr>
          <a:xfrm>
            <a:off x="685800" y="1828800"/>
            <a:ext cx="8001000" cy="2103438"/>
          </a:xfrm>
        </p:spPr>
        <p:txBody>
          <a:bodyPr/>
          <a:lstStyle/>
          <a:p>
            <a:pPr marL="573088" indent="-573088" eaLnBrk="1" hangingPunct="1">
              <a:spcBef>
                <a:spcPts val="1200"/>
              </a:spcBef>
              <a:spcAft>
                <a:spcPts val="1200"/>
              </a:spcAft>
              <a:buSzPct val="100000"/>
              <a:buFont typeface="+mj-lt"/>
              <a:buAutoNum type="alphaUcPeriod"/>
              <a:defRPr/>
            </a:pPr>
            <a:r>
              <a:rPr lang="en-US" sz="2400" dirty="0" smtClean="0"/>
              <a:t>Projected Growth Among International </a:t>
            </a:r>
            <a:br>
              <a:rPr lang="en-US" sz="2400" dirty="0" smtClean="0"/>
            </a:br>
            <a:r>
              <a:rPr lang="en-US" sz="2400" dirty="0" smtClean="0"/>
              <a:t>Students  </a:t>
            </a:r>
          </a:p>
          <a:p>
            <a:pPr marL="573088" indent="-573088" eaLnBrk="1" hangingPunct="1">
              <a:spcBef>
                <a:spcPts val="1200"/>
              </a:spcBef>
              <a:spcAft>
                <a:spcPts val="1200"/>
              </a:spcAft>
              <a:buSzPct val="100000"/>
              <a:buFont typeface="+mj-lt"/>
              <a:buAutoNum type="alphaUcPeriod"/>
              <a:defRPr/>
            </a:pPr>
            <a:r>
              <a:rPr lang="en-US" sz="2400" dirty="0" smtClean="0"/>
              <a:t>Campus Services for International Students </a:t>
            </a:r>
          </a:p>
          <a:p>
            <a:pPr marL="573088" indent="-573088" eaLnBrk="1" hangingPunct="1">
              <a:spcBef>
                <a:spcPts val="1200"/>
              </a:spcBef>
              <a:spcAft>
                <a:spcPts val="1200"/>
              </a:spcAft>
              <a:buSzPct val="100000"/>
              <a:buFont typeface="+mj-lt"/>
              <a:buAutoNum type="alphaUcPeriod"/>
              <a:defRPr/>
            </a:pPr>
            <a:r>
              <a:rPr lang="en-US" sz="2400" dirty="0" smtClean="0"/>
              <a:t>Technological Changes</a:t>
            </a:r>
          </a:p>
          <a:p>
            <a:pPr marL="573088" indent="-573088" eaLnBrk="1" hangingPunct="1">
              <a:spcBef>
                <a:spcPts val="1200"/>
              </a:spcBef>
              <a:spcAft>
                <a:spcPts val="1200"/>
              </a:spcAft>
              <a:buSzPct val="100000"/>
              <a:buFont typeface="+mj-lt"/>
              <a:buAutoNum type="alphaUcPeriod"/>
              <a:defRPr/>
            </a:pPr>
            <a:r>
              <a:rPr lang="en-US" sz="2400" dirty="0" smtClean="0"/>
              <a:t>Resource Constraints</a:t>
            </a:r>
          </a:p>
          <a:p>
            <a:pPr eaLnBrk="1" hangingPunct="1">
              <a:buFont typeface="Wingdings 2" pitchFamily="18" charset="2"/>
              <a:buNone/>
              <a:defRPr/>
            </a:pPr>
            <a:endParaRPr lang="en-US" dirty="0" smtClean="0"/>
          </a:p>
        </p:txBody>
      </p:sp>
      <p:sp>
        <p:nvSpPr>
          <p:cNvPr id="32772"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32773" name="Group 13"/>
          <p:cNvGrpSpPr>
            <a:grpSpLocks/>
          </p:cNvGrpSpPr>
          <p:nvPr/>
        </p:nvGrpSpPr>
        <p:grpSpPr bwMode="auto">
          <a:xfrm>
            <a:off x="6324600" y="361950"/>
            <a:ext cx="2819400" cy="704850"/>
            <a:chOff x="6477000" y="1301268"/>
            <a:chExt cx="2590800" cy="705302"/>
          </a:xfrm>
        </p:grpSpPr>
        <p:pic>
          <p:nvPicPr>
            <p:cNvPr id="32774"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5"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2776"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2777"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5334000" cy="381000"/>
          </a:xfrm>
        </p:spPr>
        <p:txBody>
          <a:bodyPr>
            <a:noAutofit/>
          </a:bodyPr>
          <a:lstStyle/>
          <a:p>
            <a:pPr>
              <a:defRPr/>
            </a:pPr>
            <a:r>
              <a:rPr lang="en-US" sz="2800" dirty="0" smtClean="0">
                <a:effectLst/>
              </a:rPr>
              <a:t>9.  Future challenges</a:t>
            </a:r>
            <a:r>
              <a:rPr lang="en-US" sz="2400" dirty="0" smtClean="0">
                <a:effectLst/>
              </a:rPr>
              <a:t>:  </a:t>
            </a:r>
            <a:r>
              <a:rPr lang="en-US" sz="4000" dirty="0" smtClean="0"/>
              <a:t/>
            </a:r>
            <a:br>
              <a:rPr lang="en-US" sz="4000" dirty="0" smtClean="0"/>
            </a:br>
            <a:endParaRPr lang="en-US" sz="2800" dirty="0">
              <a:effectLst/>
            </a:endParaRPr>
          </a:p>
        </p:txBody>
      </p:sp>
      <p:sp>
        <p:nvSpPr>
          <p:cNvPr id="34821" name="TextBox 9"/>
          <p:cNvSpPr txBox="1">
            <a:spLocks noChangeArrowheads="1"/>
          </p:cNvSpPr>
          <p:nvPr/>
        </p:nvSpPr>
        <p:spPr bwMode="auto">
          <a:xfrm>
            <a:off x="4800600" y="65357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9" name="TextBox 8"/>
          <p:cNvSpPr txBox="1"/>
          <p:nvPr/>
        </p:nvSpPr>
        <p:spPr>
          <a:xfrm>
            <a:off x="304800" y="1066800"/>
            <a:ext cx="8305800" cy="430213"/>
          </a:xfrm>
          <a:prstGeom prst="rect">
            <a:avLst/>
          </a:prstGeom>
          <a:noFill/>
        </p:spPr>
        <p:txBody>
          <a:bodyPr>
            <a:spAutoFit/>
          </a:bodyPr>
          <a:lstStyle/>
          <a:p>
            <a:pPr>
              <a:defRPr/>
            </a:pPr>
            <a:r>
              <a:rPr lang="en-US" sz="2200" b="1" dirty="0" smtClean="0">
                <a:solidFill>
                  <a:schemeClr val="bg2">
                    <a:lumMod val="50000"/>
                  </a:schemeClr>
                </a:solidFill>
                <a:latin typeface="+mn-lt"/>
              </a:rPr>
              <a:t>A 1.Projected </a:t>
            </a:r>
            <a:r>
              <a:rPr lang="en-US" sz="2200" b="1" dirty="0">
                <a:solidFill>
                  <a:schemeClr val="bg2">
                    <a:lumMod val="50000"/>
                  </a:schemeClr>
                </a:solidFill>
                <a:latin typeface="+mn-lt"/>
              </a:rPr>
              <a:t>Growth Among All International Students</a:t>
            </a:r>
          </a:p>
        </p:txBody>
      </p:sp>
      <p:grpSp>
        <p:nvGrpSpPr>
          <p:cNvPr id="34823" name="Group 13"/>
          <p:cNvGrpSpPr>
            <a:grpSpLocks/>
          </p:cNvGrpSpPr>
          <p:nvPr/>
        </p:nvGrpSpPr>
        <p:grpSpPr bwMode="auto">
          <a:xfrm>
            <a:off x="6324600" y="361950"/>
            <a:ext cx="2819400" cy="704850"/>
            <a:chOff x="6477000" y="1301268"/>
            <a:chExt cx="2590800" cy="705302"/>
          </a:xfrm>
        </p:grpSpPr>
        <p:pic>
          <p:nvPicPr>
            <p:cNvPr id="34824"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4826"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4827"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14" name="Content Placeholder 5"/>
          <p:cNvGraphicFramePr>
            <a:graphicFrameLocks noGrp="1"/>
          </p:cNvGraphicFramePr>
          <p:nvPr>
            <p:ph idx="1"/>
            <p:extLst>
              <p:ext uri="{D42A27DB-BD31-4B8C-83A1-F6EECF244321}">
                <p14:modId xmlns:p14="http://schemas.microsoft.com/office/powerpoint/2010/main" val="4131452237"/>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50"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14" name="Title 1"/>
          <p:cNvSpPr>
            <a:spLocks noGrp="1"/>
          </p:cNvSpPr>
          <p:nvPr>
            <p:ph type="title"/>
          </p:nvPr>
        </p:nvSpPr>
        <p:spPr>
          <a:xfrm>
            <a:off x="304800" y="914400"/>
            <a:ext cx="5334000" cy="381000"/>
          </a:xfrm>
        </p:spPr>
        <p:txBody>
          <a:bodyPr>
            <a:noAutofit/>
          </a:bodyPr>
          <a:lstStyle/>
          <a:p>
            <a:pPr>
              <a:defRPr/>
            </a:pPr>
            <a:r>
              <a:rPr lang="en-US" sz="2800" dirty="0" smtClean="0">
                <a:effectLst/>
              </a:rPr>
              <a:t>9.  Future challenges</a:t>
            </a:r>
            <a:r>
              <a:rPr lang="en-US" sz="2400" dirty="0" smtClean="0">
                <a:effectLst/>
              </a:rPr>
              <a:t>:  </a:t>
            </a:r>
            <a:r>
              <a:rPr lang="en-US" sz="4000" dirty="0" smtClean="0"/>
              <a:t/>
            </a:r>
            <a:br>
              <a:rPr lang="en-US" sz="4000" dirty="0" smtClean="0"/>
            </a:br>
            <a:endParaRPr lang="en-US" sz="2800" dirty="0">
              <a:effectLst/>
            </a:endParaRPr>
          </a:p>
        </p:txBody>
      </p:sp>
      <p:sp>
        <p:nvSpPr>
          <p:cNvPr id="15" name="TextBox 14"/>
          <p:cNvSpPr txBox="1"/>
          <p:nvPr/>
        </p:nvSpPr>
        <p:spPr>
          <a:xfrm>
            <a:off x="304800" y="1017588"/>
            <a:ext cx="8763000" cy="769441"/>
          </a:xfrm>
          <a:prstGeom prst="rect">
            <a:avLst/>
          </a:prstGeom>
          <a:noFill/>
        </p:spPr>
        <p:txBody>
          <a:bodyPr>
            <a:spAutoFit/>
          </a:bodyPr>
          <a:lstStyle/>
          <a:p>
            <a:pPr>
              <a:defRPr/>
            </a:pPr>
            <a:r>
              <a:rPr lang="en-US" sz="2200" b="1" dirty="0" smtClean="0">
                <a:solidFill>
                  <a:schemeClr val="bg2">
                    <a:lumMod val="50000"/>
                  </a:schemeClr>
                </a:solidFill>
                <a:latin typeface="+mn-lt"/>
              </a:rPr>
              <a:t>A 2. Projected </a:t>
            </a:r>
            <a:r>
              <a:rPr lang="en-US" sz="2200" b="1" dirty="0">
                <a:solidFill>
                  <a:schemeClr val="bg2">
                    <a:lumMod val="50000"/>
                  </a:schemeClr>
                </a:solidFill>
                <a:latin typeface="+mn-lt"/>
              </a:rPr>
              <a:t>Growth Among International Undergraduate Students</a:t>
            </a:r>
          </a:p>
        </p:txBody>
      </p:sp>
      <p:grpSp>
        <p:nvGrpSpPr>
          <p:cNvPr id="35853" name="Group 13"/>
          <p:cNvGrpSpPr>
            <a:grpSpLocks/>
          </p:cNvGrpSpPr>
          <p:nvPr/>
        </p:nvGrpSpPr>
        <p:grpSpPr bwMode="auto">
          <a:xfrm>
            <a:off x="6324600" y="361950"/>
            <a:ext cx="2819400" cy="704850"/>
            <a:chOff x="6477000" y="1301268"/>
            <a:chExt cx="2590800" cy="705302"/>
          </a:xfrm>
        </p:grpSpPr>
        <p:pic>
          <p:nvPicPr>
            <p:cNvPr id="35854"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5"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5856"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5857"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19" name="Content Placeholder 6"/>
          <p:cNvGraphicFramePr>
            <a:graphicFrameLocks noGrp="1"/>
          </p:cNvGraphicFramePr>
          <p:nvPr>
            <p:ph idx="1"/>
            <p:extLst>
              <p:ext uri="{D42A27DB-BD31-4B8C-83A1-F6EECF244321}">
                <p14:modId xmlns:p14="http://schemas.microsoft.com/office/powerpoint/2010/main" val="153701361"/>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6324600" cy="838200"/>
          </a:xfrm>
        </p:spPr>
        <p:txBody>
          <a:bodyPr>
            <a:normAutofit fontScale="90000"/>
          </a:bodyPr>
          <a:lstStyle/>
          <a:p>
            <a:pPr>
              <a:defRPr/>
            </a:pPr>
            <a:r>
              <a:rPr lang="en-US" sz="2800" dirty="0" smtClean="0">
                <a:effectLst/>
              </a:rPr>
              <a:t>1. Berkeley International Office (BIO)</a:t>
            </a:r>
            <a:endParaRPr lang="en-US" sz="2800" dirty="0">
              <a:effectLst/>
            </a:endParaRPr>
          </a:p>
        </p:txBody>
      </p:sp>
      <p:sp>
        <p:nvSpPr>
          <p:cNvPr id="3" name="Content Placeholder 2"/>
          <p:cNvSpPr>
            <a:spLocks noGrp="1"/>
          </p:cNvSpPr>
          <p:nvPr>
            <p:ph idx="1"/>
          </p:nvPr>
        </p:nvSpPr>
        <p:spPr>
          <a:xfrm>
            <a:off x="381000" y="1219200"/>
            <a:ext cx="8763000" cy="5410200"/>
          </a:xfrm>
        </p:spPr>
        <p:txBody>
          <a:bodyPr/>
          <a:lstStyle/>
          <a:p>
            <a:pPr>
              <a:buFont typeface="Wingdings 2" pitchFamily="18" charset="2"/>
              <a:buNone/>
              <a:defRPr/>
            </a:pPr>
            <a:r>
              <a:rPr lang="en-US" sz="1800" b="1" u="sng" dirty="0" smtClean="0"/>
              <a:t>Vision</a:t>
            </a:r>
            <a:endParaRPr lang="en-US" sz="1800" u="sng" dirty="0" smtClean="0"/>
          </a:p>
          <a:p>
            <a:pPr marL="1588" indent="-1588">
              <a:buFont typeface="Wingdings 2" pitchFamily="18" charset="2"/>
              <a:buNone/>
              <a:defRPr/>
            </a:pPr>
            <a:r>
              <a:rPr lang="en-US" sz="1400" dirty="0" smtClean="0"/>
              <a:t>In recognition of the importance of global understanding and in support of the university’s mission of excellence in teaching and research, Berkeley International Office strives to </a:t>
            </a:r>
            <a:br>
              <a:rPr lang="en-US" sz="1400" dirty="0" smtClean="0"/>
            </a:br>
            <a:r>
              <a:rPr lang="en-US" sz="1400" dirty="0" smtClean="0"/>
              <a:t>provide the highest level of service and programs.</a:t>
            </a:r>
            <a:endParaRPr lang="en-US" sz="1400" u="sng" dirty="0" smtClean="0"/>
          </a:p>
          <a:p>
            <a:pPr>
              <a:buFont typeface="Wingdings 2" pitchFamily="18" charset="2"/>
              <a:buNone/>
              <a:defRPr/>
            </a:pPr>
            <a:r>
              <a:rPr lang="en-US" sz="400" dirty="0" smtClean="0"/>
              <a:t> </a:t>
            </a:r>
          </a:p>
          <a:p>
            <a:pPr>
              <a:buFont typeface="Wingdings 2" pitchFamily="18" charset="2"/>
              <a:buNone/>
              <a:defRPr/>
            </a:pPr>
            <a:endParaRPr lang="en-US" sz="400" dirty="0" smtClean="0"/>
          </a:p>
          <a:p>
            <a:pPr>
              <a:buFont typeface="Wingdings 2" pitchFamily="18" charset="2"/>
              <a:buNone/>
              <a:defRPr/>
            </a:pPr>
            <a:r>
              <a:rPr lang="en-US" sz="1800" b="1" u="sng" dirty="0" smtClean="0"/>
              <a:t>Mission</a:t>
            </a:r>
            <a:endParaRPr lang="en-US" sz="1800" u="sng" dirty="0" smtClean="0"/>
          </a:p>
          <a:p>
            <a:pPr marL="1588" indent="-1588">
              <a:buFont typeface="Wingdings 2" pitchFamily="18" charset="2"/>
              <a:buNone/>
              <a:defRPr/>
            </a:pPr>
            <a:r>
              <a:rPr lang="en-US" sz="1400" dirty="0" smtClean="0"/>
              <a:t>Our mission is to enhance the academic experiences of international students and scholars </a:t>
            </a:r>
            <a:br>
              <a:rPr lang="en-US" sz="1400" dirty="0" smtClean="0"/>
            </a:br>
            <a:r>
              <a:rPr lang="en-US" sz="1400" dirty="0" smtClean="0"/>
              <a:t>by providing the highest levels of knowledge and expertise in advising, immigration services, advocacy, and programming to the UC Berkeley campus community.</a:t>
            </a:r>
          </a:p>
          <a:p>
            <a:pPr marL="1588" indent="-1588">
              <a:buFont typeface="Wingdings 2" pitchFamily="18" charset="2"/>
              <a:buNone/>
              <a:defRPr/>
            </a:pPr>
            <a:endParaRPr lang="en-US" sz="400" dirty="0" smtClean="0"/>
          </a:p>
          <a:p>
            <a:pPr marL="1588" indent="-1588">
              <a:buFont typeface="Wingdings 2" pitchFamily="18" charset="2"/>
              <a:buNone/>
              <a:defRPr/>
            </a:pPr>
            <a:endParaRPr lang="en-US" sz="400" dirty="0" smtClean="0"/>
          </a:p>
          <a:p>
            <a:pPr>
              <a:buFont typeface="Wingdings 2" pitchFamily="18" charset="2"/>
              <a:buNone/>
              <a:defRPr/>
            </a:pPr>
            <a:r>
              <a:rPr lang="en-US" sz="1800" b="1" u="sng" dirty="0" smtClean="0"/>
              <a:t>Key Services</a:t>
            </a:r>
            <a:endParaRPr lang="en-US" sz="1800" dirty="0" smtClean="0"/>
          </a:p>
          <a:p>
            <a:pPr indent="-171450">
              <a:buSzPct val="110000"/>
              <a:buFont typeface="Wingdings" pitchFamily="2" charset="2"/>
              <a:buChar char="§"/>
              <a:defRPr/>
            </a:pPr>
            <a:r>
              <a:rPr lang="en-US" sz="1400" dirty="0" smtClean="0"/>
              <a:t>Immigration and personal advising to over 3,700 non-degree and degree seeking international </a:t>
            </a:r>
            <a:br>
              <a:rPr lang="en-US" sz="1400" dirty="0" smtClean="0"/>
            </a:br>
            <a:r>
              <a:rPr lang="en-US" sz="1400" dirty="0" smtClean="0"/>
              <a:t>students, over 1,800 summer session students, and over 2,900 J visiting scholars </a:t>
            </a:r>
          </a:p>
          <a:p>
            <a:pPr indent="-171450">
              <a:buSzPct val="110000"/>
              <a:buFont typeface="Wingdings" pitchFamily="2" charset="2"/>
              <a:buChar char="§"/>
              <a:defRPr/>
            </a:pPr>
            <a:r>
              <a:rPr lang="en-US" sz="1400" dirty="0" smtClean="0"/>
              <a:t>Issuance of visa documents to students and scholars</a:t>
            </a:r>
          </a:p>
          <a:p>
            <a:pPr indent="-171450">
              <a:buSzPct val="110000"/>
              <a:buFont typeface="Wingdings" pitchFamily="2" charset="2"/>
              <a:buChar char="§"/>
              <a:defRPr/>
            </a:pPr>
            <a:r>
              <a:rPr lang="en-US" sz="1400" dirty="0" smtClean="0"/>
              <a:t>Student and Exchange Visitor Information System (SEVIS) compliance for F and J students and scholars </a:t>
            </a:r>
          </a:p>
          <a:p>
            <a:pPr indent="-171450">
              <a:buSzPct val="110000"/>
              <a:buFont typeface="Wingdings" pitchFamily="2" charset="2"/>
              <a:buChar char="§"/>
              <a:defRPr/>
            </a:pPr>
            <a:r>
              <a:rPr lang="en-US" sz="1400" dirty="0" smtClean="0"/>
              <a:t>H-1 B, O-1 and TN petitions and advising on related regulations</a:t>
            </a:r>
          </a:p>
          <a:p>
            <a:pPr indent="-171450">
              <a:buSzPct val="110000"/>
              <a:buFont typeface="Wingdings" pitchFamily="2" charset="2"/>
              <a:buChar char="§"/>
              <a:defRPr/>
            </a:pPr>
            <a:r>
              <a:rPr lang="en-US" sz="1400" dirty="0" smtClean="0"/>
              <a:t>Permanent Residency petitions and advising on related regulations</a:t>
            </a:r>
          </a:p>
          <a:p>
            <a:pPr indent="-171450">
              <a:buSzPct val="110000"/>
              <a:buFont typeface="Wingdings" pitchFamily="2" charset="2"/>
              <a:buChar char="§"/>
              <a:defRPr/>
            </a:pPr>
            <a:r>
              <a:rPr lang="en-US" sz="1400" dirty="0" smtClean="0"/>
              <a:t>General programs and services to students and scholars that support their arrival, adjustment and academic life while attending the University of California, Berkeley</a:t>
            </a:r>
          </a:p>
          <a:p>
            <a:pPr indent="-171450">
              <a:buSzPct val="110000"/>
              <a:buFont typeface="Wingdings" pitchFamily="2" charset="2"/>
              <a:buChar char="§"/>
              <a:defRPr/>
            </a:pPr>
            <a:r>
              <a:rPr lang="en-US" sz="1400" dirty="0" smtClean="0"/>
              <a:t>Advising and related services to campus administrators who work with international students and scholars</a:t>
            </a:r>
            <a:r>
              <a:rPr lang="en-US" sz="2000" dirty="0" smtClean="0"/>
              <a:t/>
            </a:r>
            <a:br>
              <a:rPr lang="en-US" sz="2000" dirty="0" smtClean="0"/>
            </a:br>
            <a:endParaRPr lang="en-US" sz="2000" dirty="0" smtClean="0"/>
          </a:p>
          <a:p>
            <a:pPr marL="1588" indent="-1588">
              <a:buFont typeface="Wingdings 2" pitchFamily="18" charset="2"/>
              <a:buNone/>
              <a:defRPr/>
            </a:pPr>
            <a:endParaRPr lang="en-US" sz="2000" u="sng" dirty="0"/>
          </a:p>
        </p:txBody>
      </p:sp>
      <p:grpSp>
        <p:nvGrpSpPr>
          <p:cNvPr id="11268" name="Group 13"/>
          <p:cNvGrpSpPr>
            <a:grpSpLocks/>
          </p:cNvGrpSpPr>
          <p:nvPr/>
        </p:nvGrpSpPr>
        <p:grpSpPr bwMode="auto">
          <a:xfrm>
            <a:off x="6324600" y="209550"/>
            <a:ext cx="2819400" cy="704850"/>
            <a:chOff x="6477000" y="1301268"/>
            <a:chExt cx="2590800" cy="705302"/>
          </a:xfrm>
        </p:grpSpPr>
        <p:pic>
          <p:nvPicPr>
            <p:cNvPr id="11269"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1271"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1272"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Autofit/>
          </a:bodyPr>
          <a:lstStyle/>
          <a:p>
            <a:pPr>
              <a:defRPr/>
            </a:pPr>
            <a:r>
              <a:rPr lang="en-US" sz="2800" dirty="0" smtClean="0">
                <a:effectLst/>
              </a:rPr>
              <a:t>9.  Future challenges: </a:t>
            </a:r>
            <a:endParaRPr lang="en-US" sz="2800" dirty="0"/>
          </a:p>
        </p:txBody>
      </p:sp>
      <p:sp>
        <p:nvSpPr>
          <p:cNvPr id="7" name="Rectangle 6"/>
          <p:cNvSpPr/>
          <p:nvPr/>
        </p:nvSpPr>
        <p:spPr>
          <a:xfrm>
            <a:off x="304800" y="1066800"/>
            <a:ext cx="8839200" cy="769938"/>
          </a:xfrm>
          <a:prstGeom prst="rect">
            <a:avLst/>
          </a:prstGeom>
        </p:spPr>
        <p:txBody>
          <a:bodyPr>
            <a:spAutoFit/>
          </a:bodyPr>
          <a:lstStyle/>
          <a:p>
            <a:pPr>
              <a:defRPr/>
            </a:pPr>
            <a:r>
              <a:rPr lang="en-US" sz="2200" b="1" dirty="0" smtClean="0">
                <a:solidFill>
                  <a:schemeClr val="bg2">
                    <a:lumMod val="50000"/>
                  </a:schemeClr>
                </a:solidFill>
                <a:latin typeface="+mn-lt"/>
              </a:rPr>
              <a:t>A 3. Projected </a:t>
            </a:r>
            <a:r>
              <a:rPr lang="en-US" sz="2200" b="1" dirty="0">
                <a:solidFill>
                  <a:schemeClr val="bg2">
                    <a:lumMod val="50000"/>
                  </a:schemeClr>
                </a:solidFill>
                <a:latin typeface="+mn-lt"/>
              </a:rPr>
              <a:t>Growth Among International Summer Session Students on F and J Visas</a:t>
            </a:r>
          </a:p>
        </p:txBody>
      </p:sp>
      <p:sp>
        <p:nvSpPr>
          <p:cNvPr id="36869"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36870" name="Group 13"/>
          <p:cNvGrpSpPr>
            <a:grpSpLocks/>
          </p:cNvGrpSpPr>
          <p:nvPr/>
        </p:nvGrpSpPr>
        <p:grpSpPr bwMode="auto">
          <a:xfrm>
            <a:off x="6324600" y="361950"/>
            <a:ext cx="2819400" cy="704850"/>
            <a:chOff x="6477000" y="1301268"/>
            <a:chExt cx="2590800" cy="705302"/>
          </a:xfrm>
        </p:grpSpPr>
        <p:pic>
          <p:nvPicPr>
            <p:cNvPr id="36871"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2"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6873"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6874"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3" name="Content Placeholder 2"/>
          <p:cNvGraphicFramePr>
            <a:graphicFrameLocks noGrp="1"/>
          </p:cNvGraphicFramePr>
          <p:nvPr>
            <p:ph idx="1"/>
            <p:extLst>
              <p:ext uri="{D42A27DB-BD31-4B8C-83A1-F6EECF244321}">
                <p14:modId xmlns:p14="http://schemas.microsoft.com/office/powerpoint/2010/main" val="628674824"/>
              </p:ext>
            </p:extLst>
          </p:nvPr>
        </p:nvGraphicFramePr>
        <p:xfrm>
          <a:off x="291353" y="1874838"/>
          <a:ext cx="8686800" cy="452596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10801453"/>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sz="2800" dirty="0" smtClean="0">
                <a:effectLst/>
              </a:rPr>
              <a:t>9</a:t>
            </a:r>
            <a:r>
              <a:rPr lang="en-US" sz="1600" dirty="0" smtClean="0">
                <a:effectLst/>
              </a:rPr>
              <a:t>.  </a:t>
            </a:r>
            <a:r>
              <a:rPr lang="en-US" sz="2800" dirty="0" smtClean="0">
                <a:effectLst/>
              </a:rPr>
              <a:t>Future challenges: </a:t>
            </a:r>
            <a:endParaRPr lang="en-US" sz="2800"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78849967"/>
              </p:ext>
            </p:extLst>
          </p:nvPr>
        </p:nvGraphicFramePr>
        <p:xfrm>
          <a:off x="304800" y="1844675"/>
          <a:ext cx="86868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37891"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9" name="Rectangle 8"/>
          <p:cNvSpPr/>
          <p:nvPr/>
        </p:nvSpPr>
        <p:spPr>
          <a:xfrm>
            <a:off x="304800" y="1074738"/>
            <a:ext cx="8610600" cy="769937"/>
          </a:xfrm>
          <a:prstGeom prst="rect">
            <a:avLst/>
          </a:prstGeom>
        </p:spPr>
        <p:txBody>
          <a:bodyPr>
            <a:spAutoFit/>
          </a:bodyPr>
          <a:lstStyle/>
          <a:p>
            <a:pPr>
              <a:defRPr/>
            </a:pPr>
            <a:r>
              <a:rPr lang="en-US" sz="2200" b="1" dirty="0" smtClean="0">
                <a:solidFill>
                  <a:schemeClr val="bg2">
                    <a:lumMod val="50000"/>
                  </a:schemeClr>
                </a:solidFill>
                <a:latin typeface="+mn-lt"/>
              </a:rPr>
              <a:t>A 4. Projected </a:t>
            </a:r>
            <a:r>
              <a:rPr lang="en-US" sz="2200" b="1" dirty="0">
                <a:solidFill>
                  <a:schemeClr val="bg2">
                    <a:lumMod val="50000"/>
                  </a:schemeClr>
                </a:solidFill>
                <a:latin typeface="+mn-lt"/>
              </a:rPr>
              <a:t>Growth Among International Visiting Student Researchers </a:t>
            </a:r>
            <a:r>
              <a:rPr lang="en-US" sz="1600" b="1" dirty="0">
                <a:solidFill>
                  <a:schemeClr val="bg2">
                    <a:lumMod val="50000"/>
                  </a:schemeClr>
                </a:solidFill>
                <a:latin typeface="+mn-lt"/>
              </a:rPr>
              <a:t>(A Subsection of Research Scholars)</a:t>
            </a:r>
          </a:p>
        </p:txBody>
      </p:sp>
      <p:grpSp>
        <p:nvGrpSpPr>
          <p:cNvPr id="37895" name="Group 13"/>
          <p:cNvGrpSpPr>
            <a:grpSpLocks/>
          </p:cNvGrpSpPr>
          <p:nvPr/>
        </p:nvGrpSpPr>
        <p:grpSpPr bwMode="auto">
          <a:xfrm>
            <a:off x="6324600" y="361950"/>
            <a:ext cx="2819400" cy="704850"/>
            <a:chOff x="6477000" y="1301268"/>
            <a:chExt cx="2590800" cy="705302"/>
          </a:xfrm>
        </p:grpSpPr>
        <p:pic>
          <p:nvPicPr>
            <p:cNvPr id="37896"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7"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7898"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7899"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dirty="0" smtClean="0"/>
              <a:t>Future Challenges:</a:t>
            </a:r>
            <a:br>
              <a:rPr lang="en-US" sz="2200" dirty="0" smtClean="0"/>
            </a:br>
            <a:r>
              <a:rPr lang="en-US" sz="2200" dirty="0" smtClean="0"/>
              <a:t>B. Campus Services for International Students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sz="1800" dirty="0" smtClean="0"/>
              <a:t>	</a:t>
            </a:r>
            <a:r>
              <a:rPr lang="en-US" sz="1600" dirty="0" smtClean="0"/>
              <a:t>As newcomers to a new academic system and given their linguistic and cultural differences, the needs of international students are unique.  It would be in the strategic interest to the campus to ensure that a broad array of programs and services be available to them across the campus. Those include:</a:t>
            </a:r>
          </a:p>
          <a:p>
            <a:pPr>
              <a:buNone/>
            </a:pPr>
            <a:endParaRPr lang="en-US" sz="1800" dirty="0" smtClean="0"/>
          </a:p>
          <a:p>
            <a:pPr>
              <a:buFont typeface="+mj-lt"/>
              <a:buAutoNum type="arabicPeriod"/>
            </a:pPr>
            <a:r>
              <a:rPr lang="en-US" sz="1400" dirty="0" smtClean="0"/>
              <a:t>Pre and post arrival academic advising.</a:t>
            </a:r>
          </a:p>
          <a:p>
            <a:pPr>
              <a:buFont typeface="+mj-lt"/>
              <a:buAutoNum type="arabicPeriod"/>
            </a:pPr>
            <a:r>
              <a:rPr lang="en-US" sz="1400" dirty="0" smtClean="0"/>
              <a:t>Information covered by </a:t>
            </a:r>
            <a:r>
              <a:rPr lang="en-US" sz="1400" dirty="0" err="1" smtClean="0"/>
              <a:t>CalSo</a:t>
            </a:r>
            <a:r>
              <a:rPr lang="en-US" sz="1400" dirty="0" smtClean="0"/>
              <a:t> but not covered with international students. </a:t>
            </a:r>
          </a:p>
          <a:p>
            <a:pPr>
              <a:buFont typeface="+mj-lt"/>
              <a:buAutoNum type="arabicPeriod"/>
            </a:pPr>
            <a:r>
              <a:rPr lang="en-US" sz="1400" dirty="0" smtClean="0"/>
              <a:t>ESL services.</a:t>
            </a:r>
          </a:p>
          <a:p>
            <a:pPr>
              <a:buFont typeface="+mj-lt"/>
              <a:buAutoNum type="arabicPeriod"/>
            </a:pPr>
            <a:r>
              <a:rPr lang="en-US" sz="1400" dirty="0" smtClean="0"/>
              <a:t>More resources around Financial Aid.</a:t>
            </a:r>
          </a:p>
          <a:p>
            <a:pPr>
              <a:buFont typeface="+mj-lt"/>
              <a:buAutoNum type="arabicPeriod"/>
            </a:pPr>
            <a:r>
              <a:rPr lang="en-US" sz="1400" dirty="0" smtClean="0"/>
              <a:t>Support for Social and Cultural activities.</a:t>
            </a:r>
          </a:p>
          <a:p>
            <a:pPr>
              <a:buFont typeface="+mj-lt"/>
              <a:buAutoNum type="arabicPeriod"/>
            </a:pPr>
            <a:r>
              <a:rPr lang="en-US" sz="1400" dirty="0" smtClean="0"/>
              <a:t>Adequate services around international tax issues including specialized payroll services and independent taxpayer identification numbers.</a:t>
            </a:r>
          </a:p>
          <a:p>
            <a:pPr>
              <a:buFont typeface="+mj-lt"/>
              <a:buAutoNum type="arabicPeriod"/>
            </a:pPr>
            <a:r>
              <a:rPr lang="en-US" sz="1400" dirty="0" smtClean="0"/>
              <a:t> Closer support systems through the residence halls.</a:t>
            </a:r>
          </a:p>
          <a:p>
            <a:pPr>
              <a:buFont typeface="+mj-lt"/>
              <a:buAutoNum type="arabicPeriod"/>
            </a:pPr>
            <a:r>
              <a:rPr lang="en-US" sz="1400" dirty="0" smtClean="0"/>
              <a:t>Closer attention to mental health issues.</a:t>
            </a:r>
          </a:p>
          <a:p>
            <a:pPr>
              <a:buFont typeface="+mj-lt"/>
              <a:buAutoNum type="arabicPeriod"/>
            </a:pPr>
            <a:r>
              <a:rPr lang="en-US" sz="1400" dirty="0" smtClean="0"/>
              <a:t>Focused assistance with regard to post-graduation job seeking strategies.</a:t>
            </a:r>
          </a:p>
          <a:p>
            <a:pPr>
              <a:buFont typeface="+mj-lt"/>
              <a:buAutoNum type="arabicPeriod"/>
            </a:pPr>
            <a:r>
              <a:rPr lang="en-US" sz="1400" dirty="0" smtClean="0"/>
              <a:t>More training for campus staff.</a:t>
            </a:r>
          </a:p>
          <a:p>
            <a:pPr>
              <a:buFont typeface="+mj-lt"/>
              <a:buAutoNum type="arabicPeriod"/>
            </a:pPr>
            <a:endParaRPr lang="en-US" sz="1400" dirty="0" smtClean="0"/>
          </a:p>
          <a:p>
            <a:pPr>
              <a:buNone/>
            </a:pPr>
            <a:r>
              <a:rPr lang="en-US" sz="1400" dirty="0" smtClean="0"/>
              <a:t>	Given its unique role BIO will have to play a prominent role in providing some of these services and advocating for others.</a:t>
            </a:r>
          </a:p>
          <a:p>
            <a:pPr>
              <a:buFont typeface="+mj-lt"/>
              <a:buAutoNum type="arabicPeriod"/>
            </a:pPr>
            <a:endParaRPr lang="en-US" sz="1800" dirty="0" smtClean="0"/>
          </a:p>
          <a:p>
            <a:pPr>
              <a:buFont typeface="+mj-lt"/>
              <a:buAutoNum type="arabicPeriod"/>
            </a:pPr>
            <a:endParaRPr lang="en-US" sz="1800"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04800" y="914400"/>
            <a:ext cx="8686800" cy="381000"/>
          </a:xfrm>
        </p:spPr>
        <p:txBody>
          <a:bodyPr>
            <a:noAutofit/>
          </a:bodyPr>
          <a:lstStyle/>
          <a:p>
            <a:pPr eaLnBrk="1" fontAlgn="auto" hangingPunct="1">
              <a:spcAft>
                <a:spcPts val="0"/>
              </a:spcAft>
              <a:defRPr/>
            </a:pPr>
            <a:r>
              <a:rPr lang="en-US" sz="2800" dirty="0" smtClean="0">
                <a:effectLst/>
              </a:rPr>
              <a:t>  Future challenges: </a:t>
            </a:r>
            <a:r>
              <a:rPr lang="en-US" sz="2800" dirty="0" smtClean="0"/>
              <a:t/>
            </a:r>
            <a:br>
              <a:rPr lang="en-US" sz="2800" dirty="0" smtClean="0"/>
            </a:br>
            <a:endParaRPr lang="en-US" sz="2800" dirty="0"/>
          </a:p>
        </p:txBody>
      </p:sp>
      <p:sp>
        <p:nvSpPr>
          <p:cNvPr id="38915" name="Rectangle 3"/>
          <p:cNvSpPr>
            <a:spLocks noGrp="1" noChangeArrowheads="1"/>
          </p:cNvSpPr>
          <p:nvPr>
            <p:ph idx="1"/>
          </p:nvPr>
        </p:nvSpPr>
        <p:spPr>
          <a:xfrm>
            <a:off x="457200" y="1722438"/>
            <a:ext cx="8610600" cy="4525962"/>
          </a:xfrm>
        </p:spPr>
        <p:txBody>
          <a:bodyPr/>
          <a:lstStyle/>
          <a:p>
            <a:pPr marL="233363" indent="-231775" eaLnBrk="1" hangingPunct="1">
              <a:spcBef>
                <a:spcPts val="600"/>
              </a:spcBef>
              <a:spcAft>
                <a:spcPts val="600"/>
              </a:spcAft>
              <a:buSzPct val="110000"/>
              <a:buFont typeface="Wingdings" pitchFamily="2" charset="2"/>
              <a:buChar char="§"/>
            </a:pPr>
            <a:endParaRPr lang="en-US" sz="1600" b="1" dirty="0" smtClean="0"/>
          </a:p>
          <a:p>
            <a:pPr marL="233363" indent="-231775" eaLnBrk="1" hangingPunct="1">
              <a:spcBef>
                <a:spcPts val="600"/>
              </a:spcBef>
              <a:spcAft>
                <a:spcPts val="600"/>
              </a:spcAft>
              <a:buSzPct val="110000"/>
              <a:buFont typeface="Wingdings" pitchFamily="2" charset="2"/>
              <a:buChar char="§"/>
            </a:pPr>
            <a:r>
              <a:rPr lang="en-US" sz="1400" dirty="0" smtClean="0"/>
              <a:t>Transition to electronic databases to conduct work for scholars and employees.</a:t>
            </a:r>
          </a:p>
          <a:p>
            <a:pPr marL="233363" indent="-231775" eaLnBrk="1" hangingPunct="1">
              <a:spcBef>
                <a:spcPts val="600"/>
              </a:spcBef>
              <a:spcAft>
                <a:spcPts val="600"/>
              </a:spcAft>
              <a:buSzPct val="110000"/>
              <a:buFont typeface="Wingdings" pitchFamily="2" charset="2"/>
              <a:buChar char="§"/>
            </a:pPr>
            <a:r>
              <a:rPr lang="en-US" sz="1400" dirty="0" smtClean="0"/>
              <a:t>USCIS technology transformation and the limitations it places on clients.</a:t>
            </a:r>
          </a:p>
          <a:p>
            <a:pPr marL="233363" lvl="1" indent="-231775" eaLnBrk="1" hangingPunct="1">
              <a:spcBef>
                <a:spcPts val="600"/>
              </a:spcBef>
              <a:spcAft>
                <a:spcPts val="600"/>
              </a:spcAft>
              <a:buSzPct val="110000"/>
              <a:buFont typeface="Wingdings" pitchFamily="2" charset="2"/>
              <a:buChar char="§"/>
            </a:pPr>
            <a:r>
              <a:rPr lang="en-US" sz="1400" dirty="0" smtClean="0"/>
              <a:t>Keeping up with advances in technology and associated communication tools as it relates to overall operations. </a:t>
            </a:r>
            <a:endParaRPr lang="en-US" sz="1400" b="1" dirty="0" smtClean="0"/>
          </a:p>
          <a:p>
            <a:pPr marL="233363" indent="-231775" eaLnBrk="1" hangingPunct="1">
              <a:spcBef>
                <a:spcPct val="0"/>
              </a:spcBef>
              <a:buSzPct val="110000"/>
              <a:buFont typeface="Wingdings" pitchFamily="2" charset="2"/>
              <a:buChar char="§"/>
            </a:pPr>
            <a:r>
              <a:rPr lang="en-US" sz="1400" dirty="0" smtClean="0"/>
              <a:t>Introduction of SEVIS II by September 2013:</a:t>
            </a:r>
          </a:p>
          <a:p>
            <a:pPr marL="233363" indent="-231775" eaLnBrk="1" hangingPunct="1">
              <a:spcBef>
                <a:spcPct val="0"/>
              </a:spcBef>
              <a:buSzPct val="110000"/>
              <a:buNone/>
            </a:pPr>
            <a:endParaRPr lang="en-US" sz="1600" b="1" dirty="0" smtClean="0"/>
          </a:p>
          <a:p>
            <a:pPr marL="633413" lvl="1" indent="-231775" eaLnBrk="1" hangingPunct="1">
              <a:spcBef>
                <a:spcPct val="0"/>
              </a:spcBef>
              <a:buSzPct val="110000"/>
              <a:buFont typeface="Wingdings" pitchFamily="2" charset="2"/>
              <a:buChar char="§"/>
            </a:pPr>
            <a:r>
              <a:rPr lang="en-US" sz="1600" dirty="0" smtClean="0"/>
              <a:t>paperless process of facilitating the entry of international students and scholars into the U.S. </a:t>
            </a:r>
          </a:p>
          <a:p>
            <a:pPr marL="633413" lvl="1" indent="-231775" eaLnBrk="1" hangingPunct="1">
              <a:spcBef>
                <a:spcPct val="0"/>
              </a:spcBef>
              <a:buSzPct val="110000"/>
              <a:buFont typeface="Wingdings" pitchFamily="2" charset="2"/>
              <a:buChar char="§"/>
            </a:pPr>
            <a:r>
              <a:rPr lang="en-US" sz="1600" dirty="0" smtClean="0"/>
              <a:t>will require continuous adaptation and infusion of resources to maintain campus level programming for the interface to succeed</a:t>
            </a:r>
          </a:p>
          <a:p>
            <a:pPr marL="633413" lvl="1" indent="-231775" eaLnBrk="1" hangingPunct="1">
              <a:spcBef>
                <a:spcPct val="0"/>
              </a:spcBef>
              <a:buSzPct val="110000"/>
              <a:buFont typeface="Wingdings" pitchFamily="2" charset="2"/>
              <a:buChar char="§"/>
            </a:pPr>
            <a:r>
              <a:rPr lang="en-US" sz="1600" dirty="0" smtClean="0"/>
              <a:t>additional monitoring and compliance requirements will increase workload burden</a:t>
            </a:r>
          </a:p>
          <a:p>
            <a:pPr marL="633413" lvl="1" indent="-231775" eaLnBrk="1" hangingPunct="1">
              <a:spcBef>
                <a:spcPct val="0"/>
              </a:spcBef>
              <a:buSzPct val="110000"/>
              <a:buFont typeface="Wingdings" pitchFamily="2" charset="2"/>
              <a:buChar char="§"/>
            </a:pPr>
            <a:endParaRPr lang="en-US" sz="1600" dirty="0" smtClean="0"/>
          </a:p>
          <a:p>
            <a:pPr marL="633413" lvl="1" indent="-231775" eaLnBrk="1" hangingPunct="1">
              <a:spcBef>
                <a:spcPct val="0"/>
              </a:spcBef>
              <a:buSzPct val="110000"/>
              <a:buFont typeface="Wingdings" pitchFamily="2" charset="2"/>
              <a:buChar char="§"/>
            </a:pPr>
            <a:endParaRPr lang="en-US" sz="1600" dirty="0" smtClean="0"/>
          </a:p>
        </p:txBody>
      </p:sp>
      <p:sp>
        <p:nvSpPr>
          <p:cNvPr id="38916"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5" name="Rectangle 4"/>
          <p:cNvSpPr/>
          <p:nvPr/>
        </p:nvSpPr>
        <p:spPr>
          <a:xfrm>
            <a:off x="304800" y="1062038"/>
            <a:ext cx="6934200" cy="461962"/>
          </a:xfrm>
          <a:prstGeom prst="rect">
            <a:avLst/>
          </a:prstGeom>
        </p:spPr>
        <p:txBody>
          <a:bodyPr>
            <a:spAutoFit/>
          </a:bodyPr>
          <a:lstStyle/>
          <a:p>
            <a:pPr>
              <a:defRPr/>
            </a:pPr>
            <a:r>
              <a:rPr lang="en-US" b="1" dirty="0" smtClean="0">
                <a:solidFill>
                  <a:schemeClr val="bg2">
                    <a:lumMod val="50000"/>
                  </a:schemeClr>
                </a:solidFill>
                <a:latin typeface="+mn-lt"/>
              </a:rPr>
              <a:t>C. Technological Changes</a:t>
            </a:r>
            <a:endParaRPr lang="en-US" b="1" dirty="0">
              <a:solidFill>
                <a:schemeClr val="bg2">
                  <a:lumMod val="50000"/>
                </a:schemeClr>
              </a:solidFill>
              <a:latin typeface="+mn-lt"/>
            </a:endParaRPr>
          </a:p>
        </p:txBody>
      </p:sp>
      <p:grpSp>
        <p:nvGrpSpPr>
          <p:cNvPr id="38918" name="Group 13"/>
          <p:cNvGrpSpPr>
            <a:grpSpLocks/>
          </p:cNvGrpSpPr>
          <p:nvPr/>
        </p:nvGrpSpPr>
        <p:grpSpPr bwMode="auto">
          <a:xfrm>
            <a:off x="6324600" y="361950"/>
            <a:ext cx="2819400" cy="704850"/>
            <a:chOff x="6477000" y="1301268"/>
            <a:chExt cx="2590800" cy="705302"/>
          </a:xfrm>
        </p:grpSpPr>
        <p:pic>
          <p:nvPicPr>
            <p:cNvPr id="38919"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0"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8921"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8922"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304800" y="914400"/>
            <a:ext cx="8686800" cy="381000"/>
          </a:xfrm>
        </p:spPr>
        <p:txBody>
          <a:bodyPr>
            <a:noAutofit/>
          </a:bodyPr>
          <a:lstStyle/>
          <a:p>
            <a:pPr eaLnBrk="1" fontAlgn="auto" hangingPunct="1">
              <a:spcAft>
                <a:spcPts val="0"/>
              </a:spcAft>
              <a:defRPr/>
            </a:pPr>
            <a:r>
              <a:rPr lang="en-US" sz="2800" dirty="0" smtClean="0">
                <a:effectLst/>
              </a:rPr>
              <a:t>Future challenges: </a:t>
            </a:r>
            <a:r>
              <a:rPr lang="en-US" sz="2800" dirty="0" smtClean="0"/>
              <a:t/>
            </a:r>
            <a:br>
              <a:rPr lang="en-US" sz="2800" dirty="0" smtClean="0"/>
            </a:br>
            <a:endParaRPr lang="en-US" sz="2800" dirty="0"/>
          </a:p>
        </p:txBody>
      </p:sp>
      <p:sp>
        <p:nvSpPr>
          <p:cNvPr id="44035" name="Rectangle 3"/>
          <p:cNvSpPr>
            <a:spLocks noGrp="1" noChangeArrowheads="1"/>
          </p:cNvSpPr>
          <p:nvPr>
            <p:ph idx="1"/>
          </p:nvPr>
        </p:nvSpPr>
        <p:spPr>
          <a:xfrm>
            <a:off x="533400" y="1676400"/>
            <a:ext cx="8458200" cy="4495800"/>
          </a:xfrm>
        </p:spPr>
        <p:txBody>
          <a:bodyPr/>
          <a:lstStyle/>
          <a:p>
            <a:pPr marL="171450" indent="-171450" eaLnBrk="1" hangingPunct="1">
              <a:lnSpc>
                <a:spcPct val="90000"/>
              </a:lnSpc>
              <a:spcBef>
                <a:spcPts val="600"/>
              </a:spcBef>
              <a:spcAft>
                <a:spcPts val="600"/>
              </a:spcAft>
              <a:buSzPct val="110000"/>
              <a:buFont typeface="Wingdings" pitchFamily="2" charset="2"/>
              <a:buChar char="§"/>
              <a:tabLst>
                <a:tab pos="3543300" algn="l"/>
              </a:tabLst>
              <a:defRPr/>
            </a:pPr>
            <a:r>
              <a:rPr lang="en-US" sz="2000" b="1" dirty="0" smtClean="0"/>
              <a:t>Growth</a:t>
            </a:r>
            <a:endParaRPr lang="en-US" sz="1600" b="1" dirty="0" smtClean="0"/>
          </a:p>
          <a:p>
            <a:pPr marL="171450" indent="-171450" eaLnBrk="1" hangingPunct="1">
              <a:lnSpc>
                <a:spcPct val="90000"/>
              </a:lnSpc>
              <a:spcBef>
                <a:spcPts val="600"/>
              </a:spcBef>
              <a:spcAft>
                <a:spcPts val="600"/>
              </a:spcAft>
              <a:buSzPct val="110000"/>
              <a:buFont typeface="Wingdings" pitchFamily="2" charset="2"/>
              <a:buChar char="§"/>
              <a:tabLst>
                <a:tab pos="3543300" algn="l"/>
              </a:tabLst>
              <a:defRPr/>
            </a:pPr>
            <a:r>
              <a:rPr lang="en-US" sz="1600" dirty="0" smtClean="0"/>
              <a:t>Given their unique needs, the growth in enrollment of undergraduate international students will continue to place new competing expectations on delivery of services.</a:t>
            </a:r>
          </a:p>
          <a:p>
            <a:pPr marL="171450" indent="-171450" eaLnBrk="1" hangingPunct="1">
              <a:lnSpc>
                <a:spcPct val="90000"/>
              </a:lnSpc>
              <a:spcBef>
                <a:spcPts val="600"/>
              </a:spcBef>
              <a:spcAft>
                <a:spcPts val="600"/>
              </a:spcAft>
              <a:buSzPct val="110000"/>
              <a:buFont typeface="Wingdings" pitchFamily="2" charset="2"/>
              <a:buChar char="§"/>
              <a:tabLst>
                <a:tab pos="3543300" algn="l"/>
              </a:tabLst>
              <a:defRPr/>
            </a:pPr>
            <a:r>
              <a:rPr lang="en-US" sz="1600" dirty="0" smtClean="0"/>
              <a:t>Current staffing levels will be insufficient to meet these new expectations while also fulfilling visa document production, SEVIS reporting requirements, and advising capability.</a:t>
            </a:r>
          </a:p>
          <a:p>
            <a:pPr marL="171450" indent="-171450" eaLnBrk="1" hangingPunct="1">
              <a:lnSpc>
                <a:spcPct val="90000"/>
              </a:lnSpc>
              <a:spcBef>
                <a:spcPts val="0"/>
              </a:spcBef>
              <a:spcAft>
                <a:spcPts val="0"/>
              </a:spcAft>
              <a:buSzPct val="110000"/>
              <a:buFont typeface="Wingdings" pitchFamily="2" charset="2"/>
              <a:buChar char="§"/>
              <a:tabLst>
                <a:tab pos="3543300" algn="l"/>
              </a:tabLst>
              <a:defRPr/>
            </a:pPr>
            <a:r>
              <a:rPr lang="en-US" sz="2000" b="1" dirty="0" smtClean="0"/>
              <a:t>Technological Changes</a:t>
            </a:r>
          </a:p>
          <a:p>
            <a:pPr marL="571500" lvl="1" indent="-171450" eaLnBrk="1" hangingPunct="1">
              <a:lnSpc>
                <a:spcPct val="90000"/>
              </a:lnSpc>
              <a:spcBef>
                <a:spcPts val="0"/>
              </a:spcBef>
              <a:spcAft>
                <a:spcPts val="0"/>
              </a:spcAft>
              <a:buSzPct val="110000"/>
              <a:buFont typeface="Wingdings" pitchFamily="2" charset="2"/>
              <a:buChar char="§"/>
              <a:tabLst>
                <a:tab pos="3543300" algn="l"/>
              </a:tabLst>
              <a:defRPr/>
            </a:pPr>
            <a:r>
              <a:rPr lang="en-US" sz="1600" dirty="0" smtClean="0"/>
              <a:t>The implementation of SEVIS II will require the infusion of more resources to deal with new requirements.</a:t>
            </a:r>
          </a:p>
          <a:p>
            <a:pPr marL="571500" lvl="1" indent="-171450" eaLnBrk="1" hangingPunct="1">
              <a:lnSpc>
                <a:spcPct val="90000"/>
              </a:lnSpc>
              <a:spcBef>
                <a:spcPts val="0"/>
              </a:spcBef>
              <a:spcAft>
                <a:spcPts val="0"/>
              </a:spcAft>
              <a:buSzPct val="110000"/>
              <a:buFont typeface="Wingdings" pitchFamily="2" charset="2"/>
              <a:buChar char="§"/>
              <a:tabLst>
                <a:tab pos="3543300" algn="l"/>
              </a:tabLst>
              <a:defRPr/>
            </a:pPr>
            <a:r>
              <a:rPr lang="en-US" sz="1600" dirty="0" smtClean="0"/>
              <a:t>Acquisition and implementation of a new database for H1B and Permanent Residency processing will require an infusion of resources.</a:t>
            </a:r>
            <a:br>
              <a:rPr lang="en-US" sz="1600" dirty="0" smtClean="0"/>
            </a:br>
            <a:endParaRPr lang="en-US" sz="1600" dirty="0" smtClean="0"/>
          </a:p>
          <a:p>
            <a:pPr marL="171450" indent="-171450" eaLnBrk="1" hangingPunct="1">
              <a:lnSpc>
                <a:spcPct val="90000"/>
              </a:lnSpc>
              <a:spcBef>
                <a:spcPts val="600"/>
              </a:spcBef>
              <a:spcAft>
                <a:spcPts val="600"/>
              </a:spcAft>
              <a:buSzPct val="110000"/>
              <a:buFont typeface="Wingdings" pitchFamily="2" charset="2"/>
              <a:buChar char="§"/>
              <a:tabLst>
                <a:tab pos="3543300" algn="l"/>
              </a:tabLst>
              <a:defRPr/>
            </a:pPr>
            <a:r>
              <a:rPr lang="en-US" sz="2000" b="1" dirty="0" smtClean="0"/>
              <a:t>Budgetary Climate</a:t>
            </a:r>
            <a:br>
              <a:rPr lang="en-US" sz="2000" b="1" dirty="0" smtClean="0"/>
            </a:br>
            <a:r>
              <a:rPr lang="en-US" sz="1600" dirty="0" smtClean="0"/>
              <a:t>In light of the budget constraints faced by the university, a budget oversight process must be identified to address the changing needs of the unit as enrollment grows. </a:t>
            </a:r>
          </a:p>
          <a:p>
            <a:pPr eaLnBrk="1" hangingPunct="1">
              <a:lnSpc>
                <a:spcPct val="90000"/>
              </a:lnSpc>
              <a:spcBef>
                <a:spcPts val="600"/>
              </a:spcBef>
              <a:spcAft>
                <a:spcPts val="600"/>
              </a:spcAft>
              <a:buFont typeface="Wingdings 2" pitchFamily="18" charset="2"/>
              <a:buNone/>
              <a:tabLst>
                <a:tab pos="3543300" algn="l"/>
              </a:tabLst>
              <a:defRPr/>
            </a:pPr>
            <a:r>
              <a:rPr lang="en-US" sz="2000" dirty="0" smtClean="0"/>
              <a:t>  </a:t>
            </a:r>
          </a:p>
          <a:p>
            <a:pPr eaLnBrk="1" hangingPunct="1">
              <a:lnSpc>
                <a:spcPct val="90000"/>
              </a:lnSpc>
              <a:spcBef>
                <a:spcPts val="600"/>
              </a:spcBef>
              <a:spcAft>
                <a:spcPts val="600"/>
              </a:spcAft>
              <a:tabLst>
                <a:tab pos="3543300" algn="l"/>
              </a:tabLst>
              <a:defRPr/>
            </a:pPr>
            <a:endParaRPr lang="en-US" sz="2000" dirty="0" smtClean="0"/>
          </a:p>
          <a:p>
            <a:pPr eaLnBrk="1" hangingPunct="1">
              <a:tabLst>
                <a:tab pos="3543300" algn="l"/>
              </a:tabLst>
              <a:defRPr/>
            </a:pPr>
            <a:endParaRPr lang="en-US" dirty="0" smtClean="0"/>
          </a:p>
        </p:txBody>
      </p:sp>
      <p:sp>
        <p:nvSpPr>
          <p:cNvPr id="39940"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sp>
        <p:nvSpPr>
          <p:cNvPr id="5" name="Rectangle 4"/>
          <p:cNvSpPr/>
          <p:nvPr/>
        </p:nvSpPr>
        <p:spPr>
          <a:xfrm>
            <a:off x="304800" y="1066800"/>
            <a:ext cx="4724400" cy="461963"/>
          </a:xfrm>
          <a:prstGeom prst="rect">
            <a:avLst/>
          </a:prstGeom>
        </p:spPr>
        <p:txBody>
          <a:bodyPr>
            <a:spAutoFit/>
          </a:bodyPr>
          <a:lstStyle/>
          <a:p>
            <a:pPr>
              <a:defRPr/>
            </a:pPr>
            <a:r>
              <a:rPr lang="en-US" b="1" dirty="0">
                <a:solidFill>
                  <a:schemeClr val="bg2">
                    <a:lumMod val="50000"/>
                  </a:schemeClr>
                </a:solidFill>
                <a:latin typeface="+mn-lt"/>
              </a:rPr>
              <a:t>D</a:t>
            </a:r>
            <a:r>
              <a:rPr lang="en-US" b="1" dirty="0" smtClean="0">
                <a:solidFill>
                  <a:schemeClr val="bg2">
                    <a:lumMod val="50000"/>
                  </a:schemeClr>
                </a:solidFill>
                <a:latin typeface="+mn-lt"/>
              </a:rPr>
              <a:t>. </a:t>
            </a:r>
            <a:r>
              <a:rPr lang="en-US" b="1" dirty="0">
                <a:solidFill>
                  <a:schemeClr val="bg2">
                    <a:lumMod val="50000"/>
                  </a:schemeClr>
                </a:solidFill>
                <a:latin typeface="+mn-lt"/>
              </a:rPr>
              <a:t>Resource Constraints </a:t>
            </a:r>
          </a:p>
        </p:txBody>
      </p:sp>
      <p:grpSp>
        <p:nvGrpSpPr>
          <p:cNvPr id="39942" name="Group 13"/>
          <p:cNvGrpSpPr>
            <a:grpSpLocks/>
          </p:cNvGrpSpPr>
          <p:nvPr/>
        </p:nvGrpSpPr>
        <p:grpSpPr bwMode="auto">
          <a:xfrm>
            <a:off x="6324600" y="361950"/>
            <a:ext cx="2819400" cy="704850"/>
            <a:chOff x="6477000" y="1301268"/>
            <a:chExt cx="2590800" cy="705302"/>
          </a:xfrm>
        </p:grpSpPr>
        <p:pic>
          <p:nvPicPr>
            <p:cNvPr id="39943"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4"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39945"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39946"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3733800" cy="838200"/>
          </a:xfrm>
        </p:spPr>
        <p:txBody>
          <a:bodyPr/>
          <a:lstStyle/>
          <a:p>
            <a:pPr>
              <a:defRPr/>
            </a:pPr>
            <a:r>
              <a:rPr lang="en-US" sz="2800" dirty="0" smtClean="0">
                <a:effectLst/>
              </a:rPr>
              <a:t>10.  Conclusion</a:t>
            </a:r>
            <a:endParaRPr lang="en-US" sz="2800" dirty="0">
              <a:effectLst/>
            </a:endParaRPr>
          </a:p>
        </p:txBody>
      </p:sp>
      <p:sp>
        <p:nvSpPr>
          <p:cNvPr id="46083" name="Content Placeholder 2"/>
          <p:cNvSpPr>
            <a:spLocks noGrp="1"/>
          </p:cNvSpPr>
          <p:nvPr>
            <p:ph idx="1"/>
          </p:nvPr>
        </p:nvSpPr>
        <p:spPr>
          <a:xfrm>
            <a:off x="304800" y="1371600"/>
            <a:ext cx="8610600" cy="4525963"/>
          </a:xfrm>
        </p:spPr>
        <p:txBody>
          <a:bodyPr/>
          <a:lstStyle/>
          <a:p>
            <a:pPr marL="0" indent="0">
              <a:spcBef>
                <a:spcPts val="600"/>
              </a:spcBef>
              <a:spcAft>
                <a:spcPts val="600"/>
              </a:spcAft>
              <a:buFont typeface="Wingdings 2" pitchFamily="18" charset="2"/>
              <a:buNone/>
              <a:defRPr/>
            </a:pPr>
            <a:r>
              <a:rPr lang="en-US" sz="1600" dirty="0" smtClean="0"/>
              <a:t>The growth among international students at UC Berkeley has been a challenge to the international office in a very limited resource environment.  Nevertheless, as results to a comprehensive needs assessment survey suggest, the unit has been successful in adapting to these changes in recent years. </a:t>
            </a:r>
          </a:p>
          <a:p>
            <a:pPr marL="0" indent="0">
              <a:spcBef>
                <a:spcPts val="600"/>
              </a:spcBef>
              <a:spcAft>
                <a:spcPts val="600"/>
              </a:spcAft>
              <a:buFont typeface="Wingdings 2" pitchFamily="18" charset="2"/>
              <a:buNone/>
              <a:defRPr/>
            </a:pPr>
            <a:r>
              <a:rPr lang="en-US" sz="1600" dirty="0" smtClean="0"/>
              <a:t>At the same time, the many competing demands placed on the unit because of the unique needs of undergraduate international students will continue to place a resource burden on the unit if we were to attempt to meet all of these needs. This is heightened by the perception of students that BIO should be providing services generally undertaken in the academic domain such as academic advising when in fact those services are better provided by the colleges.  </a:t>
            </a:r>
          </a:p>
          <a:p>
            <a:pPr marL="0" indent="0">
              <a:spcBef>
                <a:spcPts val="600"/>
              </a:spcBef>
              <a:spcAft>
                <a:spcPts val="600"/>
              </a:spcAft>
              <a:buFont typeface="Wingdings 2" pitchFamily="18" charset="2"/>
              <a:buNone/>
              <a:defRPr/>
            </a:pPr>
            <a:r>
              <a:rPr lang="en-US" sz="1600" dirty="0" smtClean="0"/>
              <a:t>It would behoove the campus, therefore, that steps be undertaken to address the critical needs of international students. This will position BIO to focus on mandated services and to assist students to acclimate to campus and community life. This approach will likely reduce the exposure of the university to risk that is harmful to our teaching and research mission.  Accordingly, if future trends are to be realized, UC-Berkeley campus decision makers must consider this larger context in addressing the resource needs of key service units on campus that support the presence of international students.</a:t>
            </a:r>
          </a:p>
        </p:txBody>
      </p:sp>
      <p:sp>
        <p:nvSpPr>
          <p:cNvPr id="40964" name="TextBox 9"/>
          <p:cNvSpPr txBox="1">
            <a:spLocks noChangeArrowheads="1"/>
          </p:cNvSpPr>
          <p:nvPr/>
        </p:nvSpPr>
        <p:spPr bwMode="auto">
          <a:xfrm>
            <a:off x="48006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40965" name="Group 13"/>
          <p:cNvGrpSpPr>
            <a:grpSpLocks/>
          </p:cNvGrpSpPr>
          <p:nvPr/>
        </p:nvGrpSpPr>
        <p:grpSpPr bwMode="auto">
          <a:xfrm>
            <a:off x="6324600" y="361950"/>
            <a:ext cx="2819400" cy="704850"/>
            <a:chOff x="6477000" y="1301268"/>
            <a:chExt cx="2590800" cy="705302"/>
          </a:xfrm>
        </p:grpSpPr>
        <p:pic>
          <p:nvPicPr>
            <p:cNvPr id="40966"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7"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40968"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40969"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32"/>
          <p:cNvSpPr>
            <a:spLocks/>
          </p:cNvSpPr>
          <p:nvPr/>
        </p:nvSpPr>
        <p:spPr bwMode="auto">
          <a:xfrm>
            <a:off x="2935288" y="3341688"/>
            <a:ext cx="307975" cy="3151187"/>
          </a:xfrm>
          <a:prstGeom prst="leftBracket">
            <a:avLst>
              <a:gd name="adj" fmla="val 5746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291" name="AutoShape 32"/>
          <p:cNvSpPr>
            <a:spLocks/>
          </p:cNvSpPr>
          <p:nvPr/>
        </p:nvSpPr>
        <p:spPr bwMode="auto">
          <a:xfrm>
            <a:off x="3033713" y="3290888"/>
            <a:ext cx="184150" cy="1590675"/>
          </a:xfrm>
          <a:prstGeom prst="leftBracket">
            <a:avLst>
              <a:gd name="adj" fmla="val 56946"/>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770" name="Rectangle 2"/>
          <p:cNvSpPr>
            <a:spLocks noGrp="1" noChangeArrowheads="1"/>
          </p:cNvSpPr>
          <p:nvPr>
            <p:ph type="title"/>
          </p:nvPr>
        </p:nvSpPr>
        <p:spPr>
          <a:xfrm>
            <a:off x="533400" y="533400"/>
            <a:ext cx="5029200" cy="685800"/>
          </a:xfrm>
        </p:spPr>
        <p:txBody>
          <a:bodyPr/>
          <a:lstStyle/>
          <a:p>
            <a:pPr eaLnBrk="1" fontAlgn="auto" hangingPunct="1">
              <a:spcAft>
                <a:spcPts val="0"/>
              </a:spcAft>
              <a:defRPr/>
            </a:pPr>
            <a:r>
              <a:rPr lang="en-US" sz="2800" dirty="0" smtClean="0">
                <a:effectLst/>
              </a:rPr>
              <a:t>2. Organizational  </a:t>
            </a:r>
            <a:r>
              <a:rPr lang="en-US" sz="2800" dirty="0">
                <a:effectLst/>
              </a:rPr>
              <a:t>Chart</a:t>
            </a:r>
          </a:p>
        </p:txBody>
      </p:sp>
      <p:sp>
        <p:nvSpPr>
          <p:cNvPr id="12293" name="Text Box 8"/>
          <p:cNvSpPr txBox="1">
            <a:spLocks noChangeArrowheads="1"/>
          </p:cNvSpPr>
          <p:nvPr/>
        </p:nvSpPr>
        <p:spPr bwMode="auto">
          <a:xfrm>
            <a:off x="2819400" y="1370013"/>
            <a:ext cx="3344863" cy="458787"/>
          </a:xfrm>
          <a:prstGeom prst="rect">
            <a:avLst/>
          </a:prstGeom>
          <a:solidFill>
            <a:srgbClr val="33CCCC"/>
          </a:solidFill>
          <a:ln w="19050">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1000" b="1">
                <a:latin typeface="Arial" charset="0"/>
              </a:rPr>
              <a:t>Ivor Emmanuel, Ph.D.,</a:t>
            </a:r>
          </a:p>
          <a:p>
            <a:pPr algn="ctr"/>
            <a:r>
              <a:rPr lang="en-US" sz="1000" b="1">
                <a:latin typeface="Arial" charset="0"/>
              </a:rPr>
              <a:t>Director</a:t>
            </a:r>
            <a:endParaRPr lang="en-US" sz="1200" b="1"/>
          </a:p>
        </p:txBody>
      </p:sp>
      <p:sp>
        <p:nvSpPr>
          <p:cNvPr id="12294" name="Line 5"/>
          <p:cNvSpPr>
            <a:spLocks noChangeShapeType="1"/>
          </p:cNvSpPr>
          <p:nvPr/>
        </p:nvSpPr>
        <p:spPr bwMode="auto">
          <a:xfrm>
            <a:off x="7162800" y="2057400"/>
            <a:ext cx="0" cy="5302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5" name="Line 6"/>
          <p:cNvSpPr>
            <a:spLocks noChangeShapeType="1"/>
          </p:cNvSpPr>
          <p:nvPr/>
        </p:nvSpPr>
        <p:spPr bwMode="auto">
          <a:xfrm>
            <a:off x="5257800" y="2057400"/>
            <a:ext cx="0" cy="5302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6" name="Text Box 45"/>
          <p:cNvSpPr txBox="1">
            <a:spLocks noChangeArrowheads="1"/>
          </p:cNvSpPr>
          <p:nvPr/>
        </p:nvSpPr>
        <p:spPr bwMode="auto">
          <a:xfrm>
            <a:off x="1447800" y="2982913"/>
            <a:ext cx="1379537" cy="446087"/>
          </a:xfrm>
          <a:prstGeom prst="rect">
            <a:avLst/>
          </a:prstGeom>
          <a:solidFill>
            <a:srgbClr val="993300"/>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dirty="0">
                <a:solidFill>
                  <a:srgbClr val="FFFFFF"/>
                </a:solidFill>
                <a:latin typeface="Arial" charset="0"/>
              </a:rPr>
              <a:t>Jonathan Martinez</a:t>
            </a:r>
            <a:r>
              <a:rPr lang="en-US" sz="900" dirty="0">
                <a:solidFill>
                  <a:srgbClr val="FFFFFF"/>
                </a:solidFill>
                <a:latin typeface="Arial" charset="0"/>
              </a:rPr>
              <a:t> Data </a:t>
            </a:r>
            <a:r>
              <a:rPr lang="en-US" sz="900" dirty="0" err="1">
                <a:solidFill>
                  <a:srgbClr val="FFFFFF"/>
                </a:solidFill>
                <a:latin typeface="Arial" charset="0"/>
              </a:rPr>
              <a:t>Mgr</a:t>
            </a:r>
            <a:r>
              <a:rPr lang="en-US" sz="900" dirty="0">
                <a:solidFill>
                  <a:srgbClr val="FFFFFF"/>
                </a:solidFill>
                <a:latin typeface="Arial" charset="0"/>
              </a:rPr>
              <a:t>/CRS</a:t>
            </a:r>
          </a:p>
          <a:p>
            <a:pPr algn="ctr"/>
            <a:endParaRPr lang="en-US" sz="1200" dirty="0"/>
          </a:p>
        </p:txBody>
      </p:sp>
      <p:sp>
        <p:nvSpPr>
          <p:cNvPr id="12297" name="AutoShape 46"/>
          <p:cNvSpPr>
            <a:spLocks/>
          </p:cNvSpPr>
          <p:nvPr/>
        </p:nvSpPr>
        <p:spPr bwMode="auto">
          <a:xfrm>
            <a:off x="1360487" y="2457450"/>
            <a:ext cx="87313" cy="838200"/>
          </a:xfrm>
          <a:prstGeom prst="leftBracket">
            <a:avLst>
              <a:gd name="adj" fmla="val 71866"/>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298" name="Text Box 51"/>
          <p:cNvSpPr txBox="1">
            <a:spLocks noChangeArrowheads="1"/>
          </p:cNvSpPr>
          <p:nvPr/>
        </p:nvSpPr>
        <p:spPr bwMode="auto">
          <a:xfrm>
            <a:off x="6324600" y="2284413"/>
            <a:ext cx="1671638" cy="539750"/>
          </a:xfrm>
          <a:prstGeom prst="rect">
            <a:avLst/>
          </a:prstGeom>
          <a:solidFill>
            <a:srgbClr val="339966"/>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solidFill>
                  <a:srgbClr val="FFFFFF"/>
                </a:solidFill>
                <a:latin typeface="Arial" charset="0"/>
              </a:rPr>
              <a:t>Lillian Torres, Business</a:t>
            </a:r>
          </a:p>
          <a:p>
            <a:pPr algn="ctr"/>
            <a:r>
              <a:rPr lang="en-US" sz="900">
                <a:solidFill>
                  <a:srgbClr val="FFFFFF"/>
                </a:solidFill>
                <a:latin typeface="Arial" charset="0"/>
              </a:rPr>
              <a:t>Manager /Analyst</a:t>
            </a:r>
            <a:endParaRPr lang="en-US" sz="1000"/>
          </a:p>
        </p:txBody>
      </p:sp>
      <p:cxnSp>
        <p:nvCxnSpPr>
          <p:cNvPr id="58" name="Straight Connector 57"/>
          <p:cNvCxnSpPr/>
          <p:nvPr/>
        </p:nvCxnSpPr>
        <p:spPr>
          <a:xfrm>
            <a:off x="1219200" y="2057400"/>
            <a:ext cx="685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189707" y="3086894"/>
            <a:ext cx="20574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285537" y="2057400"/>
            <a:ext cx="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1943101" y="2247900"/>
            <a:ext cx="3810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3728244" y="2247106"/>
            <a:ext cx="381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6172201" y="2058988"/>
            <a:ext cx="0" cy="16335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a:off x="8076406" y="2058988"/>
            <a:ext cx="2382" cy="1496778"/>
          </a:xfrm>
          <a:prstGeom prst="line">
            <a:avLst/>
          </a:prstGeom>
        </p:spPr>
        <p:style>
          <a:lnRef idx="1">
            <a:schemeClr val="accent1"/>
          </a:lnRef>
          <a:fillRef idx="0">
            <a:schemeClr val="accent1"/>
          </a:fillRef>
          <a:effectRef idx="0">
            <a:schemeClr val="accent1"/>
          </a:effectRef>
          <a:fontRef idx="minor">
            <a:schemeClr val="tx1"/>
          </a:fontRef>
        </p:style>
      </p:cxnSp>
      <p:sp>
        <p:nvSpPr>
          <p:cNvPr id="12306" name="Text Box 48"/>
          <p:cNvSpPr txBox="1">
            <a:spLocks noChangeArrowheads="1"/>
          </p:cNvSpPr>
          <p:nvPr/>
        </p:nvSpPr>
        <p:spPr bwMode="auto">
          <a:xfrm>
            <a:off x="4746625" y="2286000"/>
            <a:ext cx="1343025" cy="536575"/>
          </a:xfrm>
          <a:prstGeom prst="rect">
            <a:avLst/>
          </a:prstGeom>
          <a:solidFill>
            <a:srgbClr val="FF9900"/>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dirty="0">
                <a:latin typeface="Arial" charset="0"/>
              </a:rPr>
              <a:t>Phil </a:t>
            </a:r>
            <a:r>
              <a:rPr lang="en-US" sz="900" b="1" dirty="0" err="1">
                <a:latin typeface="Arial" charset="0"/>
              </a:rPr>
              <a:t>DeNeeve</a:t>
            </a:r>
            <a:endParaRPr lang="en-US" sz="900" b="1" dirty="0">
              <a:latin typeface="Arial" charset="0"/>
            </a:endParaRPr>
          </a:p>
          <a:p>
            <a:pPr algn="ctr"/>
            <a:r>
              <a:rPr lang="en-US" sz="900" dirty="0">
                <a:latin typeface="Arial" charset="0"/>
              </a:rPr>
              <a:t>Employment-Based</a:t>
            </a:r>
          </a:p>
          <a:p>
            <a:pPr algn="ctr"/>
            <a:r>
              <a:rPr lang="en-US" sz="900" dirty="0">
                <a:latin typeface="Arial" charset="0"/>
              </a:rPr>
              <a:t>Adviser – PR Status</a:t>
            </a:r>
          </a:p>
          <a:p>
            <a:pPr algn="ctr"/>
            <a:endParaRPr lang="en-US" sz="900" dirty="0">
              <a:latin typeface="Arial" charset="0"/>
            </a:endParaRPr>
          </a:p>
        </p:txBody>
      </p:sp>
      <p:sp>
        <p:nvSpPr>
          <p:cNvPr id="12307" name="Text Box 9"/>
          <p:cNvSpPr txBox="1">
            <a:spLocks noChangeArrowheads="1"/>
          </p:cNvSpPr>
          <p:nvPr/>
        </p:nvSpPr>
        <p:spPr bwMode="auto">
          <a:xfrm>
            <a:off x="3346450" y="2286000"/>
            <a:ext cx="1295400" cy="549275"/>
          </a:xfrm>
          <a:prstGeom prst="rect">
            <a:avLst/>
          </a:prstGeom>
          <a:solidFill>
            <a:srgbClr val="E781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Matthew Ostrander</a:t>
            </a:r>
          </a:p>
          <a:p>
            <a:pPr algn="ctr"/>
            <a:r>
              <a:rPr lang="en-US" sz="900">
                <a:latin typeface="Arial" charset="0"/>
              </a:rPr>
              <a:t>SEVIS Coordinator</a:t>
            </a:r>
            <a:endParaRPr lang="en-US" sz="1000">
              <a:latin typeface="Arial" charset="0"/>
            </a:endParaRPr>
          </a:p>
        </p:txBody>
      </p:sp>
      <p:sp>
        <p:nvSpPr>
          <p:cNvPr id="12308" name="Text Box 44"/>
          <p:cNvSpPr txBox="1">
            <a:spLocks noChangeArrowheads="1"/>
          </p:cNvSpPr>
          <p:nvPr/>
        </p:nvSpPr>
        <p:spPr bwMode="auto">
          <a:xfrm>
            <a:off x="1439863" y="2282825"/>
            <a:ext cx="1379537" cy="512763"/>
          </a:xfrm>
          <a:prstGeom prst="rect">
            <a:avLst/>
          </a:prstGeom>
          <a:solidFill>
            <a:srgbClr val="FF2727"/>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dirty="0">
                <a:solidFill>
                  <a:srgbClr val="FFFFFF"/>
                </a:solidFill>
                <a:latin typeface="Arial" charset="0"/>
              </a:rPr>
              <a:t>Don Bernstein</a:t>
            </a:r>
          </a:p>
          <a:p>
            <a:pPr algn="ctr"/>
            <a:r>
              <a:rPr lang="en-US" sz="900" dirty="0">
                <a:solidFill>
                  <a:srgbClr val="FFFFFF"/>
                </a:solidFill>
                <a:latin typeface="Arial" charset="0"/>
              </a:rPr>
              <a:t>Programmer Analyst </a:t>
            </a:r>
            <a:endParaRPr lang="en-US" sz="900" dirty="0"/>
          </a:p>
          <a:p>
            <a:pPr algn="ctr"/>
            <a:endParaRPr lang="en-US" sz="1200" dirty="0"/>
          </a:p>
        </p:txBody>
      </p:sp>
      <p:grpSp>
        <p:nvGrpSpPr>
          <p:cNvPr id="12309" name="Group 76"/>
          <p:cNvGrpSpPr>
            <a:grpSpLocks/>
          </p:cNvGrpSpPr>
          <p:nvPr/>
        </p:nvGrpSpPr>
        <p:grpSpPr bwMode="auto">
          <a:xfrm>
            <a:off x="7188200" y="3131263"/>
            <a:ext cx="1651000" cy="2085975"/>
            <a:chOff x="7122037" y="3946374"/>
            <a:chExt cx="1726686" cy="1862333"/>
          </a:xfrm>
        </p:grpSpPr>
        <p:grpSp>
          <p:nvGrpSpPr>
            <p:cNvPr id="12347" name="Group 19"/>
            <p:cNvGrpSpPr>
              <a:grpSpLocks/>
            </p:cNvGrpSpPr>
            <p:nvPr/>
          </p:nvGrpSpPr>
          <p:grpSpPr bwMode="auto">
            <a:xfrm>
              <a:off x="7122037" y="4209945"/>
              <a:ext cx="179059" cy="1267311"/>
              <a:chOff x="10935" y="7260"/>
              <a:chExt cx="255" cy="1755"/>
            </a:xfrm>
          </p:grpSpPr>
          <p:sp>
            <p:nvSpPr>
              <p:cNvPr id="12351" name="AutoShape 20"/>
              <p:cNvSpPr>
                <a:spLocks/>
              </p:cNvSpPr>
              <p:nvPr/>
            </p:nvSpPr>
            <p:spPr bwMode="auto">
              <a:xfrm>
                <a:off x="10935" y="7260"/>
                <a:ext cx="255" cy="1755"/>
              </a:xfrm>
              <a:prstGeom prst="leftBracket">
                <a:avLst>
                  <a:gd name="adj" fmla="val 57353"/>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52" name="AutoShape 21"/>
              <p:cNvSpPr>
                <a:spLocks/>
              </p:cNvSpPr>
              <p:nvPr/>
            </p:nvSpPr>
            <p:spPr bwMode="auto">
              <a:xfrm>
                <a:off x="11010" y="7275"/>
                <a:ext cx="90" cy="945"/>
              </a:xfrm>
              <a:prstGeom prst="leftBracket">
                <a:avLst>
                  <a:gd name="adj" fmla="val 875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2348" name="Text Box 22"/>
            <p:cNvSpPr txBox="1">
              <a:spLocks noChangeArrowheads="1"/>
            </p:cNvSpPr>
            <p:nvPr/>
          </p:nvSpPr>
          <p:spPr bwMode="auto">
            <a:xfrm>
              <a:off x="7244899" y="3946374"/>
              <a:ext cx="1602168" cy="492177"/>
            </a:xfrm>
            <a:prstGeom prst="rect">
              <a:avLst/>
            </a:prstGeom>
            <a:solidFill>
              <a:srgbClr val="FF9900"/>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dirty="0">
                  <a:latin typeface="Arial" charset="0"/>
                </a:rPr>
                <a:t>Mina </a:t>
              </a:r>
              <a:r>
                <a:rPr lang="en-US" sz="900" b="1" dirty="0" err="1">
                  <a:latin typeface="Arial" charset="0"/>
                </a:rPr>
                <a:t>Kalra</a:t>
              </a:r>
              <a:endParaRPr lang="en-US" sz="900" b="1" dirty="0">
                <a:latin typeface="Arial" charset="0"/>
              </a:endParaRPr>
            </a:p>
            <a:p>
              <a:pPr algn="ctr"/>
              <a:r>
                <a:rPr lang="en-US" sz="900" dirty="0">
                  <a:latin typeface="Arial" charset="0"/>
                  <a:cs typeface="Arial" charset="0"/>
                </a:rPr>
                <a:t>Employment-Based Adviser H1-B Visas</a:t>
              </a:r>
            </a:p>
          </p:txBody>
        </p:sp>
        <p:sp>
          <p:nvSpPr>
            <p:cNvPr id="12349" name="Text Box 23"/>
            <p:cNvSpPr txBox="1">
              <a:spLocks noChangeArrowheads="1"/>
            </p:cNvSpPr>
            <p:nvPr/>
          </p:nvSpPr>
          <p:spPr bwMode="auto">
            <a:xfrm>
              <a:off x="7253198" y="5259374"/>
              <a:ext cx="1595525" cy="549333"/>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Lillian Otsuka</a:t>
              </a:r>
            </a:p>
            <a:p>
              <a:pPr algn="ctr"/>
              <a:r>
                <a:rPr lang="en-US" sz="900">
                  <a:latin typeface="Arial" charset="0"/>
                </a:rPr>
                <a:t>Employment-Based Case Coordinator</a:t>
              </a:r>
              <a:endParaRPr lang="en-US" sz="1100"/>
            </a:p>
          </p:txBody>
        </p:sp>
        <p:sp>
          <p:nvSpPr>
            <p:cNvPr id="12350" name="Text Box 24"/>
            <p:cNvSpPr txBox="1">
              <a:spLocks noChangeArrowheads="1"/>
            </p:cNvSpPr>
            <p:nvPr/>
          </p:nvSpPr>
          <p:spPr bwMode="auto">
            <a:xfrm>
              <a:off x="7248218" y="4624308"/>
              <a:ext cx="1582244" cy="431845"/>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Leticia Menchaca </a:t>
              </a:r>
            </a:p>
            <a:p>
              <a:pPr algn="ctr"/>
              <a:r>
                <a:rPr lang="en-US" sz="900">
                  <a:latin typeface="Arial" charset="0"/>
                </a:rPr>
                <a:t>Employment-Based Case Coordinator</a:t>
              </a:r>
              <a:endParaRPr lang="en-US" sz="1100"/>
            </a:p>
            <a:p>
              <a:pPr algn="ctr"/>
              <a:endParaRPr lang="en-US" sz="1200"/>
            </a:p>
          </p:txBody>
        </p:sp>
      </p:grpSp>
      <p:grpSp>
        <p:nvGrpSpPr>
          <p:cNvPr id="12310" name="Group 15"/>
          <p:cNvGrpSpPr>
            <a:grpSpLocks/>
          </p:cNvGrpSpPr>
          <p:nvPr/>
        </p:nvGrpSpPr>
        <p:grpSpPr bwMode="auto">
          <a:xfrm>
            <a:off x="5133975" y="3329701"/>
            <a:ext cx="211138" cy="1401762"/>
            <a:chOff x="1605" y="7035"/>
            <a:chExt cx="300" cy="2565"/>
          </a:xfrm>
        </p:grpSpPr>
        <p:sp>
          <p:nvSpPr>
            <p:cNvPr id="12345" name="AutoShape 16"/>
            <p:cNvSpPr>
              <a:spLocks/>
            </p:cNvSpPr>
            <p:nvPr/>
          </p:nvSpPr>
          <p:spPr bwMode="auto">
            <a:xfrm>
              <a:off x="1605" y="7035"/>
              <a:ext cx="300" cy="2565"/>
            </a:xfrm>
            <a:prstGeom prst="leftBracket">
              <a:avLst>
                <a:gd name="adj" fmla="val 7125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46" name="AutoShape 18"/>
            <p:cNvSpPr>
              <a:spLocks/>
            </p:cNvSpPr>
            <p:nvPr/>
          </p:nvSpPr>
          <p:spPr bwMode="auto">
            <a:xfrm>
              <a:off x="1770" y="7035"/>
              <a:ext cx="135" cy="1476"/>
            </a:xfrm>
            <a:prstGeom prst="leftBracket">
              <a:avLst>
                <a:gd name="adj" fmla="val 8751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12311" name="Group 26"/>
          <p:cNvGrpSpPr>
            <a:grpSpLocks/>
          </p:cNvGrpSpPr>
          <p:nvPr/>
        </p:nvGrpSpPr>
        <p:grpSpPr bwMode="auto">
          <a:xfrm>
            <a:off x="5329238" y="3836113"/>
            <a:ext cx="1673225" cy="1301750"/>
            <a:chOff x="8393" y="8502"/>
            <a:chExt cx="2383" cy="1398"/>
          </a:xfrm>
        </p:grpSpPr>
        <p:sp>
          <p:nvSpPr>
            <p:cNvPr id="12343" name="Text Box 27"/>
            <p:cNvSpPr txBox="1">
              <a:spLocks noChangeArrowheads="1"/>
            </p:cNvSpPr>
            <p:nvPr/>
          </p:nvSpPr>
          <p:spPr bwMode="auto">
            <a:xfrm>
              <a:off x="8393" y="8502"/>
              <a:ext cx="2371" cy="591"/>
            </a:xfrm>
            <a:prstGeom prst="rect">
              <a:avLst/>
            </a:prstGeom>
            <a:solidFill>
              <a:srgbClr val="FFFF00"/>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cs typeface="Arial" charset="0"/>
                </a:rPr>
                <a:t>Rita Gazdag</a:t>
              </a:r>
            </a:p>
            <a:p>
              <a:pPr algn="ctr"/>
              <a:r>
                <a:rPr lang="en-US" sz="900">
                  <a:latin typeface="Arial" charset="0"/>
                  <a:cs typeface="Arial" charset="0"/>
                </a:rPr>
                <a:t>Admin. Assist. 3</a:t>
              </a:r>
            </a:p>
            <a:p>
              <a:pPr algn="ctr"/>
              <a:r>
                <a:rPr lang="en-US" sz="900">
                  <a:latin typeface="Arial" charset="0"/>
                  <a:cs typeface="Arial" charset="0"/>
                </a:rPr>
                <a:t>Limited Appt.</a:t>
              </a:r>
            </a:p>
          </p:txBody>
        </p:sp>
        <p:sp>
          <p:nvSpPr>
            <p:cNvPr id="12344" name="Text Box 29"/>
            <p:cNvSpPr txBox="1">
              <a:spLocks noChangeArrowheads="1"/>
            </p:cNvSpPr>
            <p:nvPr/>
          </p:nvSpPr>
          <p:spPr bwMode="auto">
            <a:xfrm>
              <a:off x="8398" y="9313"/>
              <a:ext cx="2378" cy="587"/>
            </a:xfrm>
            <a:prstGeom prst="rect">
              <a:avLst/>
            </a:prstGeom>
            <a:solidFill>
              <a:srgbClr val="99CC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Student Assistants</a:t>
              </a:r>
            </a:p>
            <a:p>
              <a:pPr algn="ctr"/>
              <a:r>
                <a:rPr lang="en-US" sz="900">
                  <a:latin typeface="Arial" charset="0"/>
                </a:rPr>
                <a:t>1.0 FTE</a:t>
              </a:r>
              <a:endParaRPr lang="en-US" sz="1000"/>
            </a:p>
          </p:txBody>
        </p:sp>
      </p:grpSp>
      <p:grpSp>
        <p:nvGrpSpPr>
          <p:cNvPr id="12312" name="Group 77"/>
          <p:cNvGrpSpPr>
            <a:grpSpLocks/>
          </p:cNvGrpSpPr>
          <p:nvPr/>
        </p:nvGrpSpPr>
        <p:grpSpPr bwMode="auto">
          <a:xfrm>
            <a:off x="444500" y="3692525"/>
            <a:ext cx="1828800" cy="2132013"/>
            <a:chOff x="381000" y="3947962"/>
            <a:chExt cx="2130021" cy="2271861"/>
          </a:xfrm>
        </p:grpSpPr>
        <p:sp>
          <p:nvSpPr>
            <p:cNvPr id="12336" name="AutoShape 37"/>
            <p:cNvSpPr>
              <a:spLocks/>
            </p:cNvSpPr>
            <p:nvPr/>
          </p:nvSpPr>
          <p:spPr bwMode="auto">
            <a:xfrm>
              <a:off x="444197" y="4177450"/>
              <a:ext cx="179059" cy="1267311"/>
            </a:xfrm>
            <a:prstGeom prst="leftBracket">
              <a:avLst>
                <a:gd name="adj" fmla="val 57342"/>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37" name="AutoShape 38"/>
            <p:cNvSpPr>
              <a:spLocks/>
            </p:cNvSpPr>
            <p:nvPr/>
          </p:nvSpPr>
          <p:spPr bwMode="auto">
            <a:xfrm>
              <a:off x="496862" y="4188282"/>
              <a:ext cx="63197" cy="682398"/>
            </a:xfrm>
            <a:prstGeom prst="leftBracket">
              <a:avLst>
                <a:gd name="adj" fmla="val 87483"/>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38" name="Text Box 39"/>
            <p:cNvSpPr txBox="1">
              <a:spLocks noChangeArrowheads="1"/>
            </p:cNvSpPr>
            <p:nvPr/>
          </p:nvSpPr>
          <p:spPr bwMode="auto">
            <a:xfrm>
              <a:off x="575143" y="3947962"/>
              <a:ext cx="1935878" cy="476281"/>
            </a:xfrm>
            <a:prstGeom prst="rect">
              <a:avLst/>
            </a:prstGeom>
            <a:solidFill>
              <a:srgbClr val="0066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solidFill>
                    <a:srgbClr val="FFFFFF"/>
                  </a:solidFill>
                  <a:latin typeface="Arial" charset="0"/>
                </a:rPr>
                <a:t>Sook Hollingshead</a:t>
              </a:r>
            </a:p>
            <a:p>
              <a:pPr algn="ctr"/>
              <a:r>
                <a:rPr lang="en-US" sz="900">
                  <a:solidFill>
                    <a:srgbClr val="FFFFFF"/>
                  </a:solidFill>
                  <a:latin typeface="Arial" charset="0"/>
                </a:rPr>
                <a:t> Student &amp; Scholar Adviser</a:t>
              </a:r>
            </a:p>
          </p:txBody>
        </p:sp>
        <p:sp>
          <p:nvSpPr>
            <p:cNvPr id="12339" name="Text Box 40"/>
            <p:cNvSpPr txBox="1">
              <a:spLocks noChangeArrowheads="1"/>
            </p:cNvSpPr>
            <p:nvPr/>
          </p:nvSpPr>
          <p:spPr bwMode="auto">
            <a:xfrm>
              <a:off x="571445" y="5181570"/>
              <a:ext cx="1850825" cy="492117"/>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cs typeface="Arial" charset="0"/>
                </a:rPr>
                <a:t>Jazmin Pratt</a:t>
              </a:r>
            </a:p>
            <a:p>
              <a:pPr algn="ctr"/>
              <a:r>
                <a:rPr lang="en-US" sz="900">
                  <a:latin typeface="Arial" charset="0"/>
                  <a:cs typeface="Arial" charset="0"/>
                </a:rPr>
                <a:t>Int’l. Scholar Case Coord.</a:t>
              </a:r>
            </a:p>
          </p:txBody>
        </p:sp>
        <p:sp>
          <p:nvSpPr>
            <p:cNvPr id="12340" name="Text Box 41"/>
            <p:cNvSpPr txBox="1">
              <a:spLocks noChangeArrowheads="1"/>
            </p:cNvSpPr>
            <p:nvPr/>
          </p:nvSpPr>
          <p:spPr bwMode="auto">
            <a:xfrm>
              <a:off x="573294" y="4625868"/>
              <a:ext cx="1937727" cy="452468"/>
            </a:xfrm>
            <a:prstGeom prst="rect">
              <a:avLst/>
            </a:prstGeom>
            <a:solidFill>
              <a:srgbClr val="E781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Kaetlin Miller</a:t>
              </a:r>
            </a:p>
            <a:p>
              <a:pPr algn="ctr"/>
              <a:r>
                <a:rPr lang="en-US" sz="900">
                  <a:latin typeface="Arial" charset="0"/>
                </a:rPr>
                <a:t>Student &amp; Scholar Adviser</a:t>
              </a:r>
            </a:p>
          </p:txBody>
        </p:sp>
        <p:sp>
          <p:nvSpPr>
            <p:cNvPr id="12341" name="AutoShape 55"/>
            <p:cNvSpPr>
              <a:spLocks/>
            </p:cNvSpPr>
            <p:nvPr/>
          </p:nvSpPr>
          <p:spPr bwMode="auto">
            <a:xfrm>
              <a:off x="381000" y="4155787"/>
              <a:ext cx="200125" cy="1798065"/>
            </a:xfrm>
            <a:prstGeom prst="leftBracket">
              <a:avLst>
                <a:gd name="adj" fmla="val 72793"/>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42" name="Text Box 54"/>
            <p:cNvSpPr txBox="1">
              <a:spLocks noChangeArrowheads="1"/>
            </p:cNvSpPr>
            <p:nvPr/>
          </p:nvSpPr>
          <p:spPr bwMode="auto">
            <a:xfrm>
              <a:off x="532616" y="5791170"/>
              <a:ext cx="1850826" cy="428653"/>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cs typeface="Arial" charset="0"/>
                </a:rPr>
                <a:t>Rico Johnson </a:t>
              </a:r>
            </a:p>
            <a:p>
              <a:pPr algn="ctr"/>
              <a:r>
                <a:rPr lang="en-US" sz="900">
                  <a:latin typeface="Arial" charset="0"/>
                  <a:cs typeface="Arial" charset="0"/>
                </a:rPr>
                <a:t>Int’l. Scholar Case Coord.</a:t>
              </a:r>
            </a:p>
            <a:p>
              <a:pPr algn="ctr"/>
              <a:endParaRPr lang="en-US" sz="900">
                <a:latin typeface="Arial" charset="0"/>
                <a:cs typeface="Arial" charset="0"/>
              </a:endParaRPr>
            </a:p>
          </p:txBody>
        </p:sp>
      </p:grpSp>
      <p:grpSp>
        <p:nvGrpSpPr>
          <p:cNvPr id="12313" name="Group 78"/>
          <p:cNvGrpSpPr>
            <a:grpSpLocks/>
          </p:cNvGrpSpPr>
          <p:nvPr/>
        </p:nvGrpSpPr>
        <p:grpSpPr bwMode="auto">
          <a:xfrm>
            <a:off x="3074042" y="3087688"/>
            <a:ext cx="1779588" cy="1525587"/>
            <a:chOff x="2677166" y="3987752"/>
            <a:chExt cx="1932341" cy="1590663"/>
          </a:xfrm>
        </p:grpSpPr>
        <p:grpSp>
          <p:nvGrpSpPr>
            <p:cNvPr id="12330" name="Group 31"/>
            <p:cNvGrpSpPr>
              <a:grpSpLocks/>
            </p:cNvGrpSpPr>
            <p:nvPr/>
          </p:nvGrpSpPr>
          <p:grpSpPr bwMode="auto">
            <a:xfrm>
              <a:off x="2677166" y="4199114"/>
              <a:ext cx="179059" cy="1267311"/>
              <a:chOff x="4620" y="7185"/>
              <a:chExt cx="255" cy="1755"/>
            </a:xfrm>
          </p:grpSpPr>
          <p:sp>
            <p:nvSpPr>
              <p:cNvPr id="12334" name="AutoShape 32"/>
              <p:cNvSpPr>
                <a:spLocks/>
              </p:cNvSpPr>
              <p:nvPr/>
            </p:nvSpPr>
            <p:spPr bwMode="auto">
              <a:xfrm>
                <a:off x="4620" y="7185"/>
                <a:ext cx="255" cy="1755"/>
              </a:xfrm>
              <a:prstGeom prst="leftBracket">
                <a:avLst>
                  <a:gd name="adj" fmla="val 57353"/>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35" name="AutoShape 33"/>
              <p:cNvSpPr>
                <a:spLocks/>
              </p:cNvSpPr>
              <p:nvPr/>
            </p:nvSpPr>
            <p:spPr bwMode="auto">
              <a:xfrm>
                <a:off x="4695" y="7200"/>
                <a:ext cx="90" cy="945"/>
              </a:xfrm>
              <a:prstGeom prst="leftBracket">
                <a:avLst>
                  <a:gd name="adj" fmla="val 875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2331" name="Text Box 34"/>
            <p:cNvSpPr txBox="1">
              <a:spLocks noChangeArrowheads="1"/>
            </p:cNvSpPr>
            <p:nvPr/>
          </p:nvSpPr>
          <p:spPr bwMode="auto">
            <a:xfrm>
              <a:off x="2798534" y="5108569"/>
              <a:ext cx="1810973" cy="469846"/>
            </a:xfrm>
            <a:prstGeom prst="rect">
              <a:avLst/>
            </a:prstGeom>
            <a:solidFill>
              <a:srgbClr val="E781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Theresa Estrada</a:t>
              </a:r>
            </a:p>
            <a:p>
              <a:pPr algn="ctr"/>
              <a:r>
                <a:rPr lang="en-US" sz="900">
                  <a:latin typeface="Arial" charset="0"/>
                </a:rPr>
                <a:t>Student &amp; Scholar Adviser</a:t>
              </a:r>
            </a:p>
          </p:txBody>
        </p:sp>
        <p:sp>
          <p:nvSpPr>
            <p:cNvPr id="12332" name="Text Box 35"/>
            <p:cNvSpPr txBox="1">
              <a:spLocks noChangeArrowheads="1"/>
            </p:cNvSpPr>
            <p:nvPr/>
          </p:nvSpPr>
          <p:spPr bwMode="auto">
            <a:xfrm>
              <a:off x="2805427" y="4556996"/>
              <a:ext cx="1804080" cy="456611"/>
            </a:xfrm>
            <a:prstGeom prst="rect">
              <a:avLst/>
            </a:prstGeom>
            <a:solidFill>
              <a:srgbClr val="E781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Kathy Shek</a:t>
              </a:r>
            </a:p>
            <a:p>
              <a:pPr algn="ctr"/>
              <a:r>
                <a:rPr lang="en-US" sz="900">
                  <a:latin typeface="Arial" charset="0"/>
                </a:rPr>
                <a:t>Student &amp; Scholar Adviser</a:t>
              </a:r>
            </a:p>
          </p:txBody>
        </p:sp>
        <p:sp>
          <p:nvSpPr>
            <p:cNvPr id="12333" name="Text Box 56"/>
            <p:cNvSpPr txBox="1">
              <a:spLocks noChangeArrowheads="1"/>
            </p:cNvSpPr>
            <p:nvPr/>
          </p:nvSpPr>
          <p:spPr bwMode="auto">
            <a:xfrm>
              <a:off x="2803703" y="3987752"/>
              <a:ext cx="1805804" cy="488045"/>
            </a:xfrm>
            <a:prstGeom prst="rect">
              <a:avLst/>
            </a:prstGeom>
            <a:solidFill>
              <a:srgbClr val="0066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solidFill>
                    <a:srgbClr val="FFFFFF"/>
                  </a:solidFill>
                  <a:latin typeface="Arial" charset="0"/>
                </a:rPr>
                <a:t>Rebecca Sablo</a:t>
              </a:r>
            </a:p>
            <a:p>
              <a:pPr algn="ctr"/>
              <a:r>
                <a:rPr lang="en-US" sz="900">
                  <a:solidFill>
                    <a:srgbClr val="FFFFFF"/>
                  </a:solidFill>
                  <a:latin typeface="Arial" charset="0"/>
                </a:rPr>
                <a:t>Student &amp; Scholar Adviser</a:t>
              </a:r>
              <a:endParaRPr lang="en-US" sz="1000"/>
            </a:p>
          </p:txBody>
        </p:sp>
      </p:grpSp>
      <p:sp>
        <p:nvSpPr>
          <p:cNvPr id="12314" name="Text Box 25"/>
          <p:cNvSpPr txBox="1">
            <a:spLocks noChangeArrowheads="1"/>
          </p:cNvSpPr>
          <p:nvPr/>
        </p:nvSpPr>
        <p:spPr bwMode="auto">
          <a:xfrm>
            <a:off x="5257800" y="3131263"/>
            <a:ext cx="1663700" cy="546100"/>
          </a:xfrm>
          <a:prstGeom prst="rect">
            <a:avLst/>
          </a:prstGeom>
          <a:solidFill>
            <a:srgbClr val="FF4FD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dirty="0">
                <a:latin typeface="Arial" charset="0"/>
              </a:rPr>
              <a:t>Laura </a:t>
            </a:r>
            <a:r>
              <a:rPr lang="en-US" sz="900" b="1" dirty="0" err="1" smtClean="0">
                <a:latin typeface="Arial" charset="0"/>
              </a:rPr>
              <a:t>Nikravesh</a:t>
            </a:r>
            <a:endParaRPr lang="en-US" sz="900" b="1" dirty="0">
              <a:latin typeface="Arial" charset="0"/>
            </a:endParaRPr>
          </a:p>
          <a:p>
            <a:pPr algn="ctr"/>
            <a:r>
              <a:rPr lang="en-US" sz="900" dirty="0">
                <a:latin typeface="Arial" charset="0"/>
              </a:rPr>
              <a:t>Communications Specialist</a:t>
            </a:r>
          </a:p>
        </p:txBody>
      </p:sp>
      <p:cxnSp>
        <p:nvCxnSpPr>
          <p:cNvPr id="88" name="Straight Connector 87"/>
          <p:cNvCxnSpPr>
            <a:stCxn id="12293" idx="2"/>
          </p:cNvCxnSpPr>
          <p:nvPr/>
        </p:nvCxnSpPr>
        <p:spPr>
          <a:xfrm rot="16200000" flipH="1">
            <a:off x="4379119" y="1940719"/>
            <a:ext cx="228600" cy="4762"/>
          </a:xfrm>
          <a:prstGeom prst="line">
            <a:avLst/>
          </a:prstGeom>
        </p:spPr>
        <p:style>
          <a:lnRef idx="1">
            <a:schemeClr val="accent1"/>
          </a:lnRef>
          <a:fillRef idx="0">
            <a:schemeClr val="accent1"/>
          </a:fillRef>
          <a:effectRef idx="0">
            <a:schemeClr val="accent1"/>
          </a:effectRef>
          <a:fontRef idx="minor">
            <a:schemeClr val="tx1"/>
          </a:fontRef>
        </p:style>
      </p:cxnSp>
      <p:sp>
        <p:nvSpPr>
          <p:cNvPr id="12316" name="TextBox 9"/>
          <p:cNvSpPr txBox="1">
            <a:spLocks noChangeArrowheads="1"/>
          </p:cNvSpPr>
          <p:nvPr/>
        </p:nvSpPr>
        <p:spPr bwMode="auto">
          <a:xfrm>
            <a:off x="48768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12317" name="Group 13"/>
          <p:cNvGrpSpPr>
            <a:grpSpLocks/>
          </p:cNvGrpSpPr>
          <p:nvPr/>
        </p:nvGrpSpPr>
        <p:grpSpPr bwMode="auto">
          <a:xfrm>
            <a:off x="6324600" y="361950"/>
            <a:ext cx="2819400" cy="704850"/>
            <a:chOff x="6477000" y="1301268"/>
            <a:chExt cx="2590800" cy="705302"/>
          </a:xfrm>
        </p:grpSpPr>
        <p:pic>
          <p:nvPicPr>
            <p:cNvPr id="12326"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27"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2328"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2329"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
        <p:nvSpPr>
          <p:cNvPr id="12318" name="Text Box 42"/>
          <p:cNvSpPr txBox="1">
            <a:spLocks noChangeArrowheads="1"/>
          </p:cNvSpPr>
          <p:nvPr/>
        </p:nvSpPr>
        <p:spPr bwMode="auto">
          <a:xfrm>
            <a:off x="619125" y="5983288"/>
            <a:ext cx="1652588" cy="431800"/>
          </a:xfrm>
          <a:prstGeom prst="rect">
            <a:avLst/>
          </a:prstGeom>
          <a:solidFill>
            <a:srgbClr val="E781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Pauline Filemoni</a:t>
            </a:r>
            <a:endParaRPr lang="en-US" sz="900" b="1" i="1">
              <a:latin typeface="Arial" charset="0"/>
            </a:endParaRPr>
          </a:p>
          <a:p>
            <a:pPr algn="ctr"/>
            <a:r>
              <a:rPr lang="en-US" sz="900">
                <a:latin typeface="Arial" charset="0"/>
              </a:rPr>
              <a:t>Student &amp; Scholar Adviser</a:t>
            </a:r>
          </a:p>
        </p:txBody>
      </p:sp>
      <p:sp>
        <p:nvSpPr>
          <p:cNvPr id="12319" name="AutoShape 55"/>
          <p:cNvSpPr>
            <a:spLocks/>
          </p:cNvSpPr>
          <p:nvPr/>
        </p:nvSpPr>
        <p:spPr bwMode="auto">
          <a:xfrm>
            <a:off x="439738" y="3911600"/>
            <a:ext cx="176212" cy="2287588"/>
          </a:xfrm>
          <a:prstGeom prst="leftBracket">
            <a:avLst>
              <a:gd name="adj" fmla="val 72844"/>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20" name="Text Box 40"/>
          <p:cNvSpPr txBox="1">
            <a:spLocks noChangeArrowheads="1"/>
          </p:cNvSpPr>
          <p:nvPr/>
        </p:nvSpPr>
        <p:spPr bwMode="auto">
          <a:xfrm>
            <a:off x="3196833" y="5208588"/>
            <a:ext cx="1589088" cy="461962"/>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cs typeface="Arial" charset="0"/>
              </a:rPr>
              <a:t>Evren Essner</a:t>
            </a:r>
          </a:p>
          <a:p>
            <a:pPr algn="ctr"/>
            <a:r>
              <a:rPr lang="en-US" sz="900">
                <a:latin typeface="Arial" charset="0"/>
                <a:cs typeface="Arial" charset="0"/>
              </a:rPr>
              <a:t>Int’l. Student Case Coord.</a:t>
            </a:r>
          </a:p>
        </p:txBody>
      </p:sp>
      <p:sp>
        <p:nvSpPr>
          <p:cNvPr id="12321" name="Text Box 40"/>
          <p:cNvSpPr txBox="1">
            <a:spLocks noChangeArrowheads="1"/>
          </p:cNvSpPr>
          <p:nvPr/>
        </p:nvSpPr>
        <p:spPr bwMode="auto">
          <a:xfrm>
            <a:off x="3193658" y="5737225"/>
            <a:ext cx="1746250" cy="461963"/>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dirty="0">
                <a:latin typeface="Arial" charset="0"/>
                <a:cs typeface="Arial" charset="0"/>
              </a:rPr>
              <a:t>Maggie Mead</a:t>
            </a:r>
          </a:p>
          <a:p>
            <a:pPr algn="ctr"/>
            <a:r>
              <a:rPr lang="en-US" sz="900" dirty="0">
                <a:latin typeface="Arial" charset="0"/>
                <a:cs typeface="Arial" charset="0"/>
              </a:rPr>
              <a:t>Summer Session Case </a:t>
            </a:r>
            <a:r>
              <a:rPr lang="en-US" sz="900" dirty="0" err="1">
                <a:latin typeface="Arial" charset="0"/>
                <a:cs typeface="Arial" charset="0"/>
              </a:rPr>
              <a:t>Coord</a:t>
            </a:r>
            <a:r>
              <a:rPr lang="en-US" sz="900" dirty="0">
                <a:latin typeface="Arial" charset="0"/>
                <a:cs typeface="Arial" charset="0"/>
              </a:rPr>
              <a:t>.</a:t>
            </a:r>
          </a:p>
        </p:txBody>
      </p:sp>
      <p:sp>
        <p:nvSpPr>
          <p:cNvPr id="12322" name="Text Box 34"/>
          <p:cNvSpPr txBox="1">
            <a:spLocks noChangeArrowheads="1"/>
          </p:cNvSpPr>
          <p:nvPr/>
        </p:nvSpPr>
        <p:spPr bwMode="auto">
          <a:xfrm>
            <a:off x="3198260" y="4699000"/>
            <a:ext cx="1666875" cy="450850"/>
          </a:xfrm>
          <a:prstGeom prst="rect">
            <a:avLst/>
          </a:prstGeom>
          <a:solidFill>
            <a:srgbClr val="E781FF"/>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rPr>
              <a:t>Vacant / SAO II</a:t>
            </a:r>
          </a:p>
          <a:p>
            <a:pPr algn="ctr"/>
            <a:r>
              <a:rPr lang="en-US" sz="900">
                <a:latin typeface="Arial" charset="0"/>
              </a:rPr>
              <a:t>Student &amp; Scholar Adviser</a:t>
            </a:r>
          </a:p>
        </p:txBody>
      </p:sp>
      <p:sp>
        <p:nvSpPr>
          <p:cNvPr id="12323" name="Text Box 40"/>
          <p:cNvSpPr txBox="1">
            <a:spLocks noChangeArrowheads="1"/>
          </p:cNvSpPr>
          <p:nvPr/>
        </p:nvSpPr>
        <p:spPr bwMode="auto">
          <a:xfrm>
            <a:off x="3190483" y="6261100"/>
            <a:ext cx="1752600" cy="461963"/>
          </a:xfrm>
          <a:prstGeom prst="rect">
            <a:avLst/>
          </a:prstGeom>
          <a:solidFill>
            <a:srgbClr val="FFFF41"/>
          </a:solidFill>
          <a:ln w="9525">
            <a:solidFill>
              <a:srgbClr val="000000"/>
            </a:solidFill>
            <a:miter lim="800000"/>
            <a:headEnd/>
            <a:tailEnd/>
          </a:ln>
          <a:effectLst>
            <a:outerShdw dist="35921" dir="2700000" algn="ctr" rotWithShape="0">
              <a:srgbClr val="000000"/>
            </a:outerShdw>
          </a:effec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900" b="1">
                <a:latin typeface="Arial" charset="0"/>
                <a:cs typeface="Arial" charset="0"/>
              </a:rPr>
              <a:t>Arielle Moire-Selvage Freitas</a:t>
            </a:r>
          </a:p>
          <a:p>
            <a:pPr algn="ctr"/>
            <a:r>
              <a:rPr lang="en-US" sz="900">
                <a:latin typeface="Arial" charset="0"/>
                <a:cs typeface="Arial" charset="0"/>
              </a:rPr>
              <a:t>Int’l. Student Case Coord.</a:t>
            </a:r>
          </a:p>
        </p:txBody>
      </p:sp>
      <p:sp>
        <p:nvSpPr>
          <p:cNvPr id="12324" name="AutoShape 32"/>
          <p:cNvSpPr>
            <a:spLocks/>
          </p:cNvSpPr>
          <p:nvPr/>
        </p:nvSpPr>
        <p:spPr bwMode="auto">
          <a:xfrm>
            <a:off x="2971800" y="3300413"/>
            <a:ext cx="165100" cy="2224087"/>
          </a:xfrm>
          <a:prstGeom prst="leftBracket">
            <a:avLst>
              <a:gd name="adj" fmla="val 57502"/>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325" name="AutoShape 32"/>
          <p:cNvSpPr>
            <a:spLocks/>
          </p:cNvSpPr>
          <p:nvPr/>
        </p:nvSpPr>
        <p:spPr bwMode="auto">
          <a:xfrm>
            <a:off x="2951163" y="3325813"/>
            <a:ext cx="165100" cy="2576512"/>
          </a:xfrm>
          <a:prstGeom prst="leftBracket">
            <a:avLst>
              <a:gd name="adj" fmla="val 5751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152400"/>
            <a:ext cx="4419600" cy="838200"/>
          </a:xfrm>
        </p:spPr>
        <p:txBody>
          <a:bodyPr/>
          <a:lstStyle/>
          <a:p>
            <a:pPr eaLnBrk="1" fontAlgn="auto" hangingPunct="1">
              <a:spcAft>
                <a:spcPts val="0"/>
              </a:spcAft>
              <a:defRPr/>
            </a:pPr>
            <a:r>
              <a:rPr lang="en-US" sz="2800" dirty="0" smtClean="0">
                <a:effectLst/>
              </a:rPr>
              <a:t>3. KEY </a:t>
            </a:r>
            <a:r>
              <a:rPr lang="en-US" sz="2800" dirty="0">
                <a:effectLst/>
              </a:rPr>
              <a:t>Stakeholders</a:t>
            </a:r>
          </a:p>
        </p:txBody>
      </p:sp>
      <p:sp>
        <p:nvSpPr>
          <p:cNvPr id="57" name="Oval 56"/>
          <p:cNvSpPr/>
          <p:nvPr/>
        </p:nvSpPr>
        <p:spPr>
          <a:xfrm>
            <a:off x="3352800" y="2795588"/>
            <a:ext cx="1066800" cy="914400"/>
          </a:xfrm>
          <a:prstGeom prst="ellipse">
            <a:avLst/>
          </a:prstGeom>
          <a:solidFill>
            <a:srgbClr val="FFC000"/>
          </a:solidFill>
          <a:ln>
            <a:solidFill>
              <a:srgbClr val="FFC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 name="Group 52"/>
          <p:cNvGrpSpPr/>
          <p:nvPr/>
        </p:nvGrpSpPr>
        <p:grpSpPr>
          <a:xfrm>
            <a:off x="5715000" y="661794"/>
            <a:ext cx="1236518" cy="1082295"/>
            <a:chOff x="2209800" y="2362200"/>
            <a:chExt cx="1981200" cy="1371600"/>
          </a:xfrm>
          <a:solidFill>
            <a:srgbClr val="00B0F0"/>
          </a:solidFill>
          <a:effectLst>
            <a:outerShdw blurRad="50800" dist="38100" dir="2700000" algn="tl" rotWithShape="0">
              <a:prstClr val="black">
                <a:alpha val="40000"/>
              </a:prstClr>
            </a:outerShdw>
          </a:effectLst>
        </p:grpSpPr>
        <p:sp>
          <p:nvSpPr>
            <p:cNvPr id="54" name="Oval 53"/>
            <p:cNvSpPr/>
            <p:nvPr/>
          </p:nvSpPr>
          <p:spPr>
            <a:xfrm>
              <a:off x="2209800" y="2362200"/>
              <a:ext cx="1981200" cy="13716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TextBox 54"/>
            <p:cNvSpPr txBox="1"/>
            <p:nvPr/>
          </p:nvSpPr>
          <p:spPr>
            <a:xfrm>
              <a:off x="2438400" y="2819400"/>
              <a:ext cx="1523999" cy="406265"/>
            </a:xfrm>
            <a:prstGeom prst="rect">
              <a:avLst/>
            </a:prstGeom>
            <a:solidFill>
              <a:srgbClr val="FFFF00"/>
            </a:solidFill>
            <a:ln>
              <a:solidFill>
                <a:srgbClr val="FFFF00"/>
              </a:solidFill>
            </a:ln>
          </p:spPr>
          <p:txBody>
            <a:bodyPr>
              <a:spAutoFit/>
            </a:bodyPr>
            <a:lstStyle/>
            <a:p>
              <a:pPr algn="ctr">
                <a:defRPr/>
              </a:pPr>
              <a:r>
                <a:rPr lang="en-US" sz="1600" dirty="0">
                  <a:latin typeface="+mj-lt"/>
                </a:rPr>
                <a:t>Families</a:t>
              </a:r>
            </a:p>
          </p:txBody>
        </p:sp>
      </p:grpSp>
      <p:grpSp>
        <p:nvGrpSpPr>
          <p:cNvPr id="3" name="Group 63"/>
          <p:cNvGrpSpPr/>
          <p:nvPr/>
        </p:nvGrpSpPr>
        <p:grpSpPr>
          <a:xfrm>
            <a:off x="2438400" y="5151468"/>
            <a:ext cx="1818409" cy="1477932"/>
            <a:chOff x="2209800" y="2362200"/>
            <a:chExt cx="1981200" cy="1371600"/>
          </a:xfrm>
          <a:solidFill>
            <a:srgbClr val="C9279B"/>
          </a:solidFill>
          <a:effectLst>
            <a:outerShdw blurRad="50800" dist="38100" dir="2700000" algn="tl" rotWithShape="0">
              <a:prstClr val="black">
                <a:alpha val="40000"/>
              </a:prstClr>
            </a:outerShdw>
          </a:effectLst>
        </p:grpSpPr>
        <p:sp>
          <p:nvSpPr>
            <p:cNvPr id="65" name="Oval 64"/>
            <p:cNvSpPr/>
            <p:nvPr/>
          </p:nvSpPr>
          <p:spPr>
            <a:xfrm>
              <a:off x="2209800" y="2362200"/>
              <a:ext cx="1981200" cy="1371600"/>
            </a:xfrm>
            <a:prstGeom prst="ellipse">
              <a:avLst/>
            </a:prstGeom>
            <a:grpFill/>
            <a:ln>
              <a:solidFill>
                <a:srgbClr val="C9279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TextBox 65"/>
            <p:cNvSpPr txBox="1"/>
            <p:nvPr/>
          </p:nvSpPr>
          <p:spPr>
            <a:xfrm>
              <a:off x="2560755" y="2624800"/>
              <a:ext cx="1234005" cy="912324"/>
            </a:xfrm>
            <a:prstGeom prst="rect">
              <a:avLst/>
            </a:prstGeom>
            <a:grpFill/>
            <a:ln>
              <a:solidFill>
                <a:srgbClr val="C9279B"/>
              </a:solidFill>
            </a:ln>
          </p:spPr>
          <p:txBody>
            <a:bodyPr>
              <a:spAutoFit/>
            </a:bodyPr>
            <a:lstStyle/>
            <a:p>
              <a:pPr algn="ctr">
                <a:defRPr/>
              </a:pPr>
              <a:r>
                <a:rPr lang="en-US" sz="1600" dirty="0">
                  <a:latin typeface="+mj-lt"/>
                </a:rPr>
                <a:t>Organized Research Units</a:t>
              </a:r>
            </a:p>
          </p:txBody>
        </p:sp>
      </p:grpSp>
      <p:grpSp>
        <p:nvGrpSpPr>
          <p:cNvPr id="4" name="Group 45"/>
          <p:cNvGrpSpPr/>
          <p:nvPr/>
        </p:nvGrpSpPr>
        <p:grpSpPr>
          <a:xfrm>
            <a:off x="838201" y="914400"/>
            <a:ext cx="1659082" cy="986136"/>
            <a:chOff x="2209800" y="2362200"/>
            <a:chExt cx="1981200" cy="1371600"/>
          </a:xfrm>
          <a:solidFill>
            <a:srgbClr val="A947AB"/>
          </a:solidFill>
          <a:effectLst>
            <a:outerShdw blurRad="50800" dist="38100" dir="2700000" algn="tl" rotWithShape="0">
              <a:prstClr val="black">
                <a:alpha val="40000"/>
              </a:prstClr>
            </a:outerShdw>
          </a:effectLst>
        </p:grpSpPr>
        <p:sp>
          <p:nvSpPr>
            <p:cNvPr id="17" name="Oval 16"/>
            <p:cNvSpPr/>
            <p:nvPr/>
          </p:nvSpPr>
          <p:spPr>
            <a:xfrm>
              <a:off x="2209800" y="2362200"/>
              <a:ext cx="1981200" cy="1371600"/>
            </a:xfrm>
            <a:prstGeom prst="ellipse">
              <a:avLst/>
            </a:prstGeom>
            <a:grpFill/>
            <a:ln>
              <a:solidFill>
                <a:srgbClr val="A947A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TextBox 44"/>
            <p:cNvSpPr txBox="1"/>
            <p:nvPr/>
          </p:nvSpPr>
          <p:spPr>
            <a:xfrm>
              <a:off x="2438398" y="2819400"/>
              <a:ext cx="1524000" cy="470889"/>
            </a:xfrm>
            <a:prstGeom prst="rect">
              <a:avLst/>
            </a:prstGeom>
            <a:grpFill/>
            <a:ln>
              <a:solidFill>
                <a:srgbClr val="A947AB"/>
              </a:solidFill>
            </a:ln>
          </p:spPr>
          <p:txBody>
            <a:bodyPr>
              <a:spAutoFit/>
            </a:bodyPr>
            <a:lstStyle/>
            <a:p>
              <a:pPr algn="ctr">
                <a:defRPr/>
              </a:pPr>
              <a:r>
                <a:rPr lang="en-US" sz="1600" dirty="0">
                  <a:solidFill>
                    <a:schemeClr val="bg1"/>
                  </a:solidFill>
                  <a:latin typeface="+mj-lt"/>
                </a:rPr>
                <a:t>Post Docs</a:t>
              </a:r>
            </a:p>
          </p:txBody>
        </p:sp>
      </p:grpSp>
      <p:grpSp>
        <p:nvGrpSpPr>
          <p:cNvPr id="5" name="Group 57"/>
          <p:cNvGrpSpPr/>
          <p:nvPr/>
        </p:nvGrpSpPr>
        <p:grpSpPr>
          <a:xfrm>
            <a:off x="228600" y="2057400"/>
            <a:ext cx="2559627" cy="1741153"/>
            <a:chOff x="2341880" y="2362200"/>
            <a:chExt cx="1849120" cy="1266092"/>
          </a:xfrm>
          <a:solidFill>
            <a:srgbClr val="92D050"/>
          </a:solidFill>
          <a:effectLst>
            <a:outerShdw blurRad="50800" dist="38100" dir="2700000" algn="tl" rotWithShape="0">
              <a:prstClr val="black">
                <a:alpha val="40000"/>
              </a:prstClr>
            </a:outerShdw>
          </a:effectLst>
        </p:grpSpPr>
        <p:sp>
          <p:nvSpPr>
            <p:cNvPr id="59" name="Oval 58"/>
            <p:cNvSpPr/>
            <p:nvPr/>
          </p:nvSpPr>
          <p:spPr>
            <a:xfrm>
              <a:off x="2341880" y="2362200"/>
              <a:ext cx="1849120" cy="1266092"/>
            </a:xfrm>
            <a:prstGeom prst="ellipse">
              <a:avLst/>
            </a:prstGeom>
            <a:grp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TextBox 59"/>
            <p:cNvSpPr txBox="1"/>
            <p:nvPr/>
          </p:nvSpPr>
          <p:spPr>
            <a:xfrm>
              <a:off x="2676976" y="2619507"/>
              <a:ext cx="1168400" cy="693786"/>
            </a:xfrm>
            <a:prstGeom prst="rect">
              <a:avLst/>
            </a:prstGeom>
            <a:grpFill/>
            <a:ln>
              <a:solidFill>
                <a:srgbClr val="92D050"/>
              </a:solidFill>
            </a:ln>
          </p:spPr>
          <p:txBody>
            <a:bodyPr>
              <a:spAutoFit/>
            </a:bodyPr>
            <a:lstStyle/>
            <a:p>
              <a:pPr algn="ctr">
                <a:defRPr/>
              </a:pPr>
              <a:r>
                <a:rPr lang="en-US" sz="1600" dirty="0">
                  <a:latin typeface="+mj-lt"/>
                </a:rPr>
                <a:t>Federal &amp; State Agencies:</a:t>
              </a:r>
            </a:p>
            <a:p>
              <a:pPr algn="ctr">
                <a:defRPr/>
              </a:pPr>
              <a:r>
                <a:rPr lang="en-US" sz="1200" dirty="0">
                  <a:latin typeface="+mj-lt"/>
                </a:rPr>
                <a:t>DOS, DHS, SSA, DOL, EDD, IPS, DMV, SEVP</a:t>
              </a:r>
            </a:p>
          </p:txBody>
        </p:sp>
      </p:grpSp>
      <p:grpSp>
        <p:nvGrpSpPr>
          <p:cNvPr id="6" name="Group 60"/>
          <p:cNvGrpSpPr/>
          <p:nvPr/>
        </p:nvGrpSpPr>
        <p:grpSpPr>
          <a:xfrm>
            <a:off x="533400" y="3918852"/>
            <a:ext cx="1527464" cy="1010142"/>
            <a:chOff x="2209800" y="2362200"/>
            <a:chExt cx="1981200" cy="1371600"/>
          </a:xfrm>
          <a:solidFill>
            <a:srgbClr val="E5FE50"/>
          </a:solidFill>
          <a:effectLst>
            <a:outerShdw blurRad="50800" dist="38100" dir="2700000" algn="tl" rotWithShape="0">
              <a:prstClr val="black">
                <a:alpha val="40000"/>
              </a:prstClr>
            </a:outerShdw>
          </a:effectLst>
        </p:grpSpPr>
        <p:sp>
          <p:nvSpPr>
            <p:cNvPr id="62" name="Oval 61"/>
            <p:cNvSpPr/>
            <p:nvPr/>
          </p:nvSpPr>
          <p:spPr>
            <a:xfrm>
              <a:off x="2209800" y="2362200"/>
              <a:ext cx="1981200" cy="1371600"/>
            </a:xfrm>
            <a:prstGeom prst="ellipse">
              <a:avLst/>
            </a:prstGeom>
            <a:grpFill/>
            <a:ln>
              <a:solidFill>
                <a:srgbClr val="E5FE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TextBox 62"/>
            <p:cNvSpPr txBox="1"/>
            <p:nvPr/>
          </p:nvSpPr>
          <p:spPr>
            <a:xfrm>
              <a:off x="2398486" y="2656114"/>
              <a:ext cx="1524000" cy="751854"/>
            </a:xfrm>
            <a:prstGeom prst="rect">
              <a:avLst/>
            </a:prstGeom>
            <a:grpFill/>
            <a:ln>
              <a:solidFill>
                <a:srgbClr val="E5FE50"/>
              </a:solidFill>
            </a:ln>
          </p:spPr>
          <p:txBody>
            <a:bodyPr>
              <a:spAutoFit/>
            </a:bodyPr>
            <a:lstStyle/>
            <a:p>
              <a:pPr algn="ctr">
                <a:defRPr/>
              </a:pPr>
              <a:r>
                <a:rPr lang="en-US" sz="1600" dirty="0">
                  <a:latin typeface="+mj-lt"/>
                </a:rPr>
                <a:t>Graduate Division</a:t>
              </a:r>
            </a:p>
          </p:txBody>
        </p:sp>
      </p:grpSp>
      <p:grpSp>
        <p:nvGrpSpPr>
          <p:cNvPr id="7" name="Group 66"/>
          <p:cNvGrpSpPr/>
          <p:nvPr/>
        </p:nvGrpSpPr>
        <p:grpSpPr>
          <a:xfrm>
            <a:off x="457200" y="5073993"/>
            <a:ext cx="1905000" cy="1226601"/>
            <a:chOff x="2209800" y="2362200"/>
            <a:chExt cx="1981200" cy="1371600"/>
          </a:xfrm>
          <a:solidFill>
            <a:schemeClr val="accent5">
              <a:lumMod val="75000"/>
            </a:schemeClr>
          </a:solidFill>
          <a:effectLst>
            <a:outerShdw blurRad="50800" dist="38100" dir="2700000" algn="tl" rotWithShape="0">
              <a:prstClr val="black">
                <a:alpha val="40000"/>
              </a:prstClr>
            </a:outerShdw>
          </a:effectLst>
        </p:grpSpPr>
        <p:sp>
          <p:nvSpPr>
            <p:cNvPr id="68" name="Oval 67"/>
            <p:cNvSpPr/>
            <p:nvPr/>
          </p:nvSpPr>
          <p:spPr>
            <a:xfrm>
              <a:off x="2209800" y="2362200"/>
              <a:ext cx="1981200" cy="13716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TextBox 68"/>
            <p:cNvSpPr txBox="1"/>
            <p:nvPr/>
          </p:nvSpPr>
          <p:spPr>
            <a:xfrm>
              <a:off x="2438399" y="2684929"/>
              <a:ext cx="1524000" cy="722735"/>
            </a:xfrm>
            <a:prstGeom prst="rect">
              <a:avLst/>
            </a:prstGeom>
            <a:solidFill>
              <a:srgbClr val="7030A0"/>
            </a:solidFill>
            <a:ln>
              <a:solidFill>
                <a:srgbClr val="7030A0"/>
              </a:solidFill>
            </a:ln>
          </p:spPr>
          <p:txBody>
            <a:bodyPr>
              <a:spAutoFit/>
            </a:bodyPr>
            <a:lstStyle/>
            <a:p>
              <a:pPr algn="ctr">
                <a:defRPr/>
              </a:pPr>
              <a:r>
                <a:rPr lang="en-US" sz="1800" dirty="0">
                  <a:solidFill>
                    <a:schemeClr val="bg1"/>
                  </a:solidFill>
                  <a:latin typeface="+mj-lt"/>
                </a:rPr>
                <a:t>Student Affairs</a:t>
              </a:r>
            </a:p>
          </p:txBody>
        </p:sp>
      </p:grpSp>
      <p:grpSp>
        <p:nvGrpSpPr>
          <p:cNvPr id="8" name="Group 69"/>
          <p:cNvGrpSpPr/>
          <p:nvPr/>
        </p:nvGrpSpPr>
        <p:grpSpPr>
          <a:xfrm>
            <a:off x="6719455" y="2193195"/>
            <a:ext cx="1891145" cy="1082295"/>
            <a:chOff x="2209800" y="2362200"/>
            <a:chExt cx="1981200" cy="1371600"/>
          </a:xfrm>
          <a:solidFill>
            <a:srgbClr val="7030A0"/>
          </a:solidFill>
          <a:effectLst>
            <a:outerShdw blurRad="50800" dist="38100" dir="2700000" algn="tl" rotWithShape="0">
              <a:prstClr val="black">
                <a:alpha val="40000"/>
              </a:prstClr>
            </a:outerShdw>
          </a:effectLst>
        </p:grpSpPr>
        <p:sp>
          <p:nvSpPr>
            <p:cNvPr id="71" name="Oval 70"/>
            <p:cNvSpPr/>
            <p:nvPr/>
          </p:nvSpPr>
          <p:spPr>
            <a:xfrm>
              <a:off x="2209800" y="2362200"/>
              <a:ext cx="1981200" cy="1371600"/>
            </a:xfrm>
            <a:prstGeom prst="ellipse">
              <a:avLst/>
            </a:prstGeom>
            <a:grp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2" name="TextBox 71"/>
            <p:cNvSpPr txBox="1"/>
            <p:nvPr/>
          </p:nvSpPr>
          <p:spPr>
            <a:xfrm>
              <a:off x="2438400" y="2684929"/>
              <a:ext cx="1524000" cy="741089"/>
            </a:xfrm>
            <a:prstGeom prst="rect">
              <a:avLst/>
            </a:prstGeom>
            <a:grpFill/>
            <a:ln>
              <a:solidFill>
                <a:srgbClr val="7030A0"/>
              </a:solidFill>
            </a:ln>
          </p:spPr>
          <p:txBody>
            <a:bodyPr>
              <a:spAutoFit/>
            </a:bodyPr>
            <a:lstStyle/>
            <a:p>
              <a:pPr algn="ctr">
                <a:defRPr/>
              </a:pPr>
              <a:r>
                <a:rPr lang="en-US" sz="1600" dirty="0">
                  <a:solidFill>
                    <a:schemeClr val="bg1"/>
                  </a:solidFill>
                  <a:latin typeface="+mj-lt"/>
                </a:rPr>
                <a:t>Graduate Students</a:t>
              </a:r>
            </a:p>
          </p:txBody>
        </p:sp>
      </p:grpSp>
      <p:grpSp>
        <p:nvGrpSpPr>
          <p:cNvPr id="9" name="Group 75"/>
          <p:cNvGrpSpPr/>
          <p:nvPr/>
        </p:nvGrpSpPr>
        <p:grpSpPr>
          <a:xfrm>
            <a:off x="4191000" y="4862856"/>
            <a:ext cx="1818409" cy="1010142"/>
            <a:chOff x="2209800" y="2362200"/>
            <a:chExt cx="1981200" cy="1371600"/>
          </a:xfrm>
          <a:solidFill>
            <a:schemeClr val="accent6">
              <a:lumMod val="60000"/>
              <a:lumOff val="40000"/>
            </a:schemeClr>
          </a:solidFill>
          <a:effectLst>
            <a:outerShdw blurRad="50800" dist="38100" dir="2700000" algn="tl" rotWithShape="0">
              <a:prstClr val="black">
                <a:alpha val="40000"/>
              </a:prstClr>
            </a:outerShdw>
          </a:effectLst>
        </p:grpSpPr>
        <p:sp>
          <p:nvSpPr>
            <p:cNvPr id="77" name="Oval 76"/>
            <p:cNvSpPr/>
            <p:nvPr/>
          </p:nvSpPr>
          <p:spPr>
            <a:xfrm>
              <a:off x="2209800" y="2362200"/>
              <a:ext cx="1981200" cy="1371600"/>
            </a:xfrm>
            <a:prstGeom prst="ellipse">
              <a:avLst/>
            </a:prstGeom>
            <a:grp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8" name="TextBox 77"/>
            <p:cNvSpPr txBox="1"/>
            <p:nvPr/>
          </p:nvSpPr>
          <p:spPr>
            <a:xfrm>
              <a:off x="2447544" y="2655056"/>
              <a:ext cx="1524000" cy="784830"/>
            </a:xfrm>
            <a:prstGeom prst="rect">
              <a:avLst/>
            </a:prstGeom>
            <a:grpFill/>
            <a:ln>
              <a:solidFill>
                <a:schemeClr val="accent6">
                  <a:lumMod val="60000"/>
                  <a:lumOff val="40000"/>
                </a:schemeClr>
              </a:solidFill>
            </a:ln>
          </p:spPr>
          <p:txBody>
            <a:bodyPr>
              <a:spAutoFit/>
            </a:bodyPr>
            <a:lstStyle/>
            <a:p>
              <a:pPr algn="ctr">
                <a:defRPr/>
              </a:pPr>
              <a:r>
                <a:rPr lang="en-US" sz="1400" dirty="0">
                  <a:latin typeface="+mj-lt"/>
                </a:rPr>
                <a:t>Campus Administrators</a:t>
              </a:r>
            </a:p>
          </p:txBody>
        </p:sp>
      </p:grpSp>
      <p:grpSp>
        <p:nvGrpSpPr>
          <p:cNvPr id="10" name="Group 78"/>
          <p:cNvGrpSpPr/>
          <p:nvPr/>
        </p:nvGrpSpPr>
        <p:grpSpPr>
          <a:xfrm>
            <a:off x="6584373" y="3381563"/>
            <a:ext cx="1808018" cy="1298754"/>
            <a:chOff x="2209800" y="2362200"/>
            <a:chExt cx="1981200" cy="1371600"/>
          </a:xfrm>
          <a:solidFill>
            <a:srgbClr val="5E8ED4"/>
          </a:solidFill>
          <a:effectLst>
            <a:outerShdw blurRad="50800" dist="38100" dir="2700000" algn="tl" rotWithShape="0">
              <a:prstClr val="black">
                <a:alpha val="40000"/>
              </a:prstClr>
            </a:outerShdw>
          </a:effectLst>
        </p:grpSpPr>
        <p:sp>
          <p:nvSpPr>
            <p:cNvPr id="80" name="Oval 79"/>
            <p:cNvSpPr/>
            <p:nvPr/>
          </p:nvSpPr>
          <p:spPr>
            <a:xfrm>
              <a:off x="2209800" y="2362200"/>
              <a:ext cx="1981200" cy="1371600"/>
            </a:xfrm>
            <a:prstGeom prst="ellipse">
              <a:avLst/>
            </a:prstGeom>
            <a:grpFill/>
            <a:ln>
              <a:solidFill>
                <a:srgbClr val="5E8ED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1" name="TextBox 80"/>
            <p:cNvSpPr txBox="1"/>
            <p:nvPr/>
          </p:nvSpPr>
          <p:spPr>
            <a:xfrm>
              <a:off x="2562850" y="2596538"/>
              <a:ext cx="1377653" cy="877607"/>
            </a:xfrm>
            <a:prstGeom prst="rect">
              <a:avLst/>
            </a:prstGeom>
            <a:grpFill/>
            <a:ln>
              <a:solidFill>
                <a:srgbClr val="5E8ED4"/>
              </a:solidFill>
            </a:ln>
          </p:spPr>
          <p:txBody>
            <a:bodyPr>
              <a:spAutoFit/>
            </a:bodyPr>
            <a:lstStyle/>
            <a:p>
              <a:pPr algn="ctr">
                <a:defRPr/>
              </a:pPr>
              <a:r>
                <a:rPr lang="en-US" sz="1600" dirty="0">
                  <a:latin typeface="+mj-lt"/>
                </a:rPr>
                <a:t>Affiliates:</a:t>
              </a:r>
            </a:p>
            <a:p>
              <a:pPr algn="ctr">
                <a:defRPr/>
              </a:pPr>
              <a:r>
                <a:rPr lang="en-US" sz="1600" dirty="0">
                  <a:latin typeface="+mj-lt"/>
                </a:rPr>
                <a:t>LLNL,  ICSI, UC-Merced</a:t>
              </a:r>
            </a:p>
          </p:txBody>
        </p:sp>
      </p:grpSp>
      <p:cxnSp>
        <p:nvCxnSpPr>
          <p:cNvPr id="84" name="Straight Connector 83"/>
          <p:cNvCxnSpPr/>
          <p:nvPr/>
        </p:nvCxnSpPr>
        <p:spPr>
          <a:xfrm rot="10800000">
            <a:off x="1905000" y="1600200"/>
            <a:ext cx="1600200" cy="142398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flipH="1" flipV="1">
            <a:off x="4097339" y="3552250"/>
            <a:ext cx="852487" cy="147132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10800000">
            <a:off x="4387850" y="3419475"/>
            <a:ext cx="2470150" cy="74771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rot="10800000" flipV="1">
            <a:off x="4387850" y="2698750"/>
            <a:ext cx="2692400" cy="47783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10800000">
            <a:off x="2743200" y="3124200"/>
            <a:ext cx="762000" cy="15240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10800000" flipV="1">
            <a:off x="1828800" y="3429000"/>
            <a:ext cx="1589088" cy="925513"/>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1" name="Group 46"/>
          <p:cNvGrpSpPr/>
          <p:nvPr/>
        </p:nvGrpSpPr>
        <p:grpSpPr>
          <a:xfrm>
            <a:off x="2570018" y="1183053"/>
            <a:ext cx="1600200" cy="1010142"/>
            <a:chOff x="2209800" y="2362200"/>
            <a:chExt cx="1981200" cy="1371600"/>
          </a:xfrm>
          <a:solidFill>
            <a:schemeClr val="accent2">
              <a:lumMod val="60000"/>
              <a:lumOff val="40000"/>
            </a:schemeClr>
          </a:solidFill>
          <a:effectLst>
            <a:outerShdw blurRad="50800" dist="38100" dir="2700000" algn="tl" rotWithShape="0">
              <a:prstClr val="black">
                <a:alpha val="40000"/>
              </a:prstClr>
            </a:outerShdw>
          </a:effectLst>
        </p:grpSpPr>
        <p:sp>
          <p:nvSpPr>
            <p:cNvPr id="48" name="Oval 47"/>
            <p:cNvSpPr/>
            <p:nvPr/>
          </p:nvSpPr>
          <p:spPr>
            <a:xfrm>
              <a:off x="2209800" y="2362200"/>
              <a:ext cx="1981200" cy="1371600"/>
            </a:xfrm>
            <a:prstGeom prst="ellipse">
              <a:avLst/>
            </a:prstGeom>
            <a:grp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9" name="TextBox 48"/>
            <p:cNvSpPr txBox="1"/>
            <p:nvPr/>
          </p:nvSpPr>
          <p:spPr>
            <a:xfrm>
              <a:off x="2558935" y="2656114"/>
              <a:ext cx="1361901" cy="751854"/>
            </a:xfrm>
            <a:prstGeom prst="rect">
              <a:avLst/>
            </a:prstGeom>
            <a:grpFill/>
            <a:ln>
              <a:solidFill>
                <a:schemeClr val="accent2">
                  <a:lumMod val="60000"/>
                  <a:lumOff val="40000"/>
                </a:schemeClr>
              </a:solidFill>
            </a:ln>
          </p:spPr>
          <p:txBody>
            <a:bodyPr>
              <a:spAutoFit/>
            </a:bodyPr>
            <a:lstStyle/>
            <a:p>
              <a:pPr algn="ctr">
                <a:defRPr/>
              </a:pPr>
              <a:r>
                <a:rPr lang="en-US" sz="1600" dirty="0">
                  <a:latin typeface="+mj-lt"/>
                </a:rPr>
                <a:t>Research Scholars</a:t>
              </a:r>
            </a:p>
          </p:txBody>
        </p:sp>
      </p:grpSp>
      <p:cxnSp>
        <p:nvCxnSpPr>
          <p:cNvPr id="125" name="Straight Connector 124"/>
          <p:cNvCxnSpPr/>
          <p:nvPr/>
        </p:nvCxnSpPr>
        <p:spPr>
          <a:xfrm rot="10800000" flipV="1">
            <a:off x="4267200" y="1423988"/>
            <a:ext cx="1828800" cy="1603375"/>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2" name="Group 160"/>
          <p:cNvGrpSpPr/>
          <p:nvPr/>
        </p:nvGrpSpPr>
        <p:grpSpPr>
          <a:xfrm>
            <a:off x="6324600" y="4974251"/>
            <a:ext cx="1873827" cy="1245285"/>
            <a:chOff x="2209800" y="2362200"/>
            <a:chExt cx="1981200" cy="1371600"/>
          </a:xfrm>
          <a:solidFill>
            <a:srgbClr val="EDED4D"/>
          </a:solidFill>
          <a:effectLst>
            <a:outerShdw blurRad="50800" dist="38100" dir="2700000" algn="tl" rotWithShape="0">
              <a:prstClr val="black">
                <a:alpha val="40000"/>
              </a:prstClr>
            </a:outerShdw>
          </a:effectLst>
        </p:grpSpPr>
        <p:sp>
          <p:nvSpPr>
            <p:cNvPr id="162" name="Oval 161"/>
            <p:cNvSpPr/>
            <p:nvPr/>
          </p:nvSpPr>
          <p:spPr>
            <a:xfrm>
              <a:off x="2209800" y="2362200"/>
              <a:ext cx="1981200" cy="1371600"/>
            </a:xfrm>
            <a:prstGeom prst="ellipse">
              <a:avLst/>
            </a:prstGeom>
            <a:grpFill/>
            <a:ln>
              <a:solidFill>
                <a:srgbClr val="EDED4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3" name="TextBox 162"/>
            <p:cNvSpPr txBox="1"/>
            <p:nvPr/>
          </p:nvSpPr>
          <p:spPr>
            <a:xfrm>
              <a:off x="2457450" y="2727960"/>
              <a:ext cx="1523999" cy="701730"/>
            </a:xfrm>
            <a:prstGeom prst="rect">
              <a:avLst/>
            </a:prstGeom>
            <a:grpFill/>
            <a:ln>
              <a:solidFill>
                <a:srgbClr val="EDED4D"/>
              </a:solidFill>
            </a:ln>
          </p:spPr>
          <p:txBody>
            <a:bodyPr>
              <a:spAutoFit/>
            </a:bodyPr>
            <a:lstStyle/>
            <a:p>
              <a:pPr algn="ctr">
                <a:defRPr/>
              </a:pPr>
              <a:r>
                <a:rPr lang="en-US" sz="1600" dirty="0">
                  <a:latin typeface="+mj-lt"/>
                </a:rPr>
                <a:t>International</a:t>
              </a:r>
            </a:p>
            <a:p>
              <a:pPr algn="ctr">
                <a:defRPr/>
              </a:pPr>
              <a:r>
                <a:rPr lang="en-US" sz="1600" dirty="0">
                  <a:latin typeface="+mj-lt"/>
                </a:rPr>
                <a:t>Faculty</a:t>
              </a:r>
            </a:p>
          </p:txBody>
        </p:sp>
      </p:grpSp>
      <p:cxnSp>
        <p:nvCxnSpPr>
          <p:cNvPr id="165" name="Straight Connector 164"/>
          <p:cNvCxnSpPr/>
          <p:nvPr/>
        </p:nvCxnSpPr>
        <p:spPr>
          <a:xfrm flipH="1" flipV="1">
            <a:off x="4114800" y="3429000"/>
            <a:ext cx="2362200" cy="193360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a:off x="2697957" y="4288631"/>
            <a:ext cx="1676400" cy="36671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3276600" y="2947988"/>
            <a:ext cx="1236663" cy="584200"/>
          </a:xfrm>
          <a:prstGeom prst="rect">
            <a:avLst/>
          </a:prstGeom>
          <a:noFill/>
        </p:spPr>
        <p:txBody>
          <a:bodyPr>
            <a:spAutoFit/>
          </a:bodyPr>
          <a:lstStyle/>
          <a:p>
            <a:pPr algn="ctr">
              <a:defRPr/>
            </a:pPr>
            <a:r>
              <a:rPr lang="en-US" sz="3200" dirty="0">
                <a:latin typeface="+mj-lt"/>
              </a:rPr>
              <a:t>BIO</a:t>
            </a:r>
          </a:p>
        </p:txBody>
      </p:sp>
      <p:cxnSp>
        <p:nvCxnSpPr>
          <p:cNvPr id="109" name="Straight Connector 108"/>
          <p:cNvCxnSpPr/>
          <p:nvPr/>
        </p:nvCxnSpPr>
        <p:spPr>
          <a:xfrm rot="5400000">
            <a:off x="1839913" y="3546475"/>
            <a:ext cx="1803400" cy="167322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rot="16200000" flipV="1">
            <a:off x="3128963" y="2290763"/>
            <a:ext cx="995362" cy="366712"/>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1" name="Oval 60"/>
          <p:cNvSpPr/>
          <p:nvPr/>
        </p:nvSpPr>
        <p:spPr>
          <a:xfrm>
            <a:off x="4191000" y="381000"/>
            <a:ext cx="1066800" cy="685800"/>
          </a:xfrm>
          <a:prstGeom prst="ellipse">
            <a:avLst/>
          </a:prstGeom>
          <a:solidFill>
            <a:srgbClr val="6BD242"/>
          </a:solidFill>
          <a:ln>
            <a:solidFill>
              <a:srgbClr val="6BD24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tx1"/>
                </a:solidFill>
              </a:rPr>
              <a:t>College Deans</a:t>
            </a:r>
          </a:p>
        </p:txBody>
      </p:sp>
      <p:cxnSp>
        <p:nvCxnSpPr>
          <p:cNvPr id="67" name="Straight Connector 66"/>
          <p:cNvCxnSpPr/>
          <p:nvPr/>
        </p:nvCxnSpPr>
        <p:spPr>
          <a:xfrm rot="5400000" flipH="1" flipV="1">
            <a:off x="3429000" y="1576388"/>
            <a:ext cx="1828800" cy="60960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7239000" y="990600"/>
            <a:ext cx="1447800" cy="914400"/>
          </a:xfrm>
          <a:prstGeom prst="ellipse">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bg1"/>
                </a:solidFill>
              </a:rPr>
              <a:t>HR/</a:t>
            </a:r>
          </a:p>
          <a:p>
            <a:pPr algn="ctr">
              <a:defRPr/>
            </a:pPr>
            <a:r>
              <a:rPr lang="en-US" sz="1600" dirty="0">
                <a:solidFill>
                  <a:schemeClr val="bg1"/>
                </a:solidFill>
              </a:rPr>
              <a:t>Payroll</a:t>
            </a:r>
          </a:p>
        </p:txBody>
      </p:sp>
      <p:cxnSp>
        <p:nvCxnSpPr>
          <p:cNvPr id="73" name="Straight Connector 72"/>
          <p:cNvCxnSpPr/>
          <p:nvPr/>
        </p:nvCxnSpPr>
        <p:spPr>
          <a:xfrm rot="10800000" flipV="1">
            <a:off x="4419600" y="1576388"/>
            <a:ext cx="3048000" cy="152400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4" name="Group 236"/>
          <p:cNvGrpSpPr/>
          <p:nvPr/>
        </p:nvGrpSpPr>
        <p:grpSpPr>
          <a:xfrm>
            <a:off x="4024745" y="1688124"/>
            <a:ext cx="2071255" cy="1082295"/>
            <a:chOff x="2209800" y="2362200"/>
            <a:chExt cx="1981200" cy="1371600"/>
          </a:xfrm>
          <a:solidFill>
            <a:srgbClr val="5732F6"/>
          </a:solidFill>
          <a:effectLst>
            <a:outerShdw blurRad="50800" dist="38100" dir="2700000" algn="tl" rotWithShape="0">
              <a:prstClr val="black">
                <a:alpha val="40000"/>
              </a:prstClr>
            </a:outerShdw>
          </a:effectLst>
        </p:grpSpPr>
        <p:sp>
          <p:nvSpPr>
            <p:cNvPr id="238" name="Oval 237"/>
            <p:cNvSpPr/>
            <p:nvPr/>
          </p:nvSpPr>
          <p:spPr>
            <a:xfrm>
              <a:off x="2209800" y="2362200"/>
              <a:ext cx="1981200" cy="1371600"/>
            </a:xfrm>
            <a:prstGeom prst="ellipse">
              <a:avLst/>
            </a:prstGeom>
            <a:grpFill/>
            <a:ln>
              <a:solidFill>
                <a:srgbClr val="5732F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9" name="TextBox 238"/>
            <p:cNvSpPr txBox="1"/>
            <p:nvPr/>
          </p:nvSpPr>
          <p:spPr>
            <a:xfrm>
              <a:off x="2438400" y="2684929"/>
              <a:ext cx="1524000" cy="741089"/>
            </a:xfrm>
            <a:prstGeom prst="rect">
              <a:avLst/>
            </a:prstGeom>
            <a:grpFill/>
            <a:ln>
              <a:solidFill>
                <a:srgbClr val="5732F6"/>
              </a:solidFill>
            </a:ln>
          </p:spPr>
          <p:txBody>
            <a:bodyPr>
              <a:spAutoFit/>
            </a:bodyPr>
            <a:lstStyle/>
            <a:p>
              <a:pPr algn="ctr">
                <a:defRPr/>
              </a:pPr>
              <a:r>
                <a:rPr lang="en-US" sz="1600" dirty="0">
                  <a:solidFill>
                    <a:schemeClr val="bg1"/>
                  </a:solidFill>
                  <a:latin typeface="+mj-lt"/>
                </a:rPr>
                <a:t>Undergraduate Students</a:t>
              </a:r>
            </a:p>
          </p:txBody>
        </p:sp>
      </p:grpSp>
      <p:cxnSp>
        <p:nvCxnSpPr>
          <p:cNvPr id="86" name="Straight Connector 85"/>
          <p:cNvCxnSpPr>
            <a:stCxn id="238" idx="3"/>
          </p:cNvCxnSpPr>
          <p:nvPr/>
        </p:nvCxnSpPr>
        <p:spPr>
          <a:xfrm rot="5400000">
            <a:off x="4040982" y="2685256"/>
            <a:ext cx="360362" cy="21272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4371" name="TextBox 92"/>
          <p:cNvSpPr txBox="1">
            <a:spLocks noChangeArrowheads="1"/>
          </p:cNvSpPr>
          <p:nvPr/>
        </p:nvSpPr>
        <p:spPr bwMode="auto">
          <a:xfrm>
            <a:off x="4876800" y="65357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15" name="Group 196"/>
          <p:cNvGrpSpPr/>
          <p:nvPr/>
        </p:nvGrpSpPr>
        <p:grpSpPr>
          <a:xfrm>
            <a:off x="2895600" y="3862194"/>
            <a:ext cx="2109355" cy="1106738"/>
            <a:chOff x="2136422" y="2510750"/>
            <a:chExt cx="1981200" cy="1371600"/>
          </a:xfrm>
          <a:solidFill>
            <a:srgbClr val="C6E6A2"/>
          </a:solidFill>
          <a:effectLst>
            <a:outerShdw blurRad="50800" dist="38100" dir="2700000" algn="tl" rotWithShape="0">
              <a:prstClr val="black">
                <a:alpha val="40000"/>
              </a:prstClr>
            </a:outerShdw>
          </a:effectLst>
        </p:grpSpPr>
        <p:sp>
          <p:nvSpPr>
            <p:cNvPr id="198" name="Oval 197"/>
            <p:cNvSpPr/>
            <p:nvPr/>
          </p:nvSpPr>
          <p:spPr>
            <a:xfrm>
              <a:off x="2136422" y="2510750"/>
              <a:ext cx="1981200" cy="1371600"/>
            </a:xfrm>
            <a:prstGeom prst="ellipse">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9" name="TextBox 198"/>
            <p:cNvSpPr txBox="1"/>
            <p:nvPr/>
          </p:nvSpPr>
          <p:spPr>
            <a:xfrm>
              <a:off x="2383666" y="2719880"/>
              <a:ext cx="1440446" cy="915439"/>
            </a:xfrm>
            <a:prstGeom prst="rect">
              <a:avLst/>
            </a:prstGeom>
            <a:solidFill>
              <a:srgbClr val="00B0F0"/>
            </a:solidFill>
            <a:ln>
              <a:solidFill>
                <a:srgbClr val="00B0F0"/>
              </a:solidFill>
            </a:ln>
          </p:spPr>
          <p:txBody>
            <a:bodyPr>
              <a:spAutoFit/>
            </a:bodyPr>
            <a:lstStyle/>
            <a:p>
              <a:pPr algn="ctr">
                <a:defRPr/>
              </a:pPr>
              <a:r>
                <a:rPr lang="en-US" sz="1400" dirty="0">
                  <a:latin typeface="+mj-lt"/>
                </a:rPr>
                <a:t>Academic Departments, Faculty, Advisors</a:t>
              </a:r>
            </a:p>
          </p:txBody>
        </p:sp>
      </p:grpSp>
      <p:cxnSp>
        <p:nvCxnSpPr>
          <p:cNvPr id="107" name="Straight Connector 106"/>
          <p:cNvCxnSpPr>
            <a:stCxn id="82" idx="2"/>
            <a:endCxn id="198" idx="0"/>
          </p:cNvCxnSpPr>
          <p:nvPr/>
        </p:nvCxnSpPr>
        <p:spPr>
          <a:xfrm rot="16200000" flipH="1">
            <a:off x="3757613" y="3670300"/>
            <a:ext cx="330200" cy="53975"/>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70" name="Group 236"/>
          <p:cNvGrpSpPr/>
          <p:nvPr/>
        </p:nvGrpSpPr>
        <p:grpSpPr>
          <a:xfrm>
            <a:off x="5474874" y="4225361"/>
            <a:ext cx="1246909" cy="756563"/>
            <a:chOff x="2209800" y="2362200"/>
            <a:chExt cx="1981200" cy="1371600"/>
          </a:xfrm>
          <a:solidFill>
            <a:srgbClr val="5732F6"/>
          </a:solidFill>
          <a:effectLst>
            <a:outerShdw blurRad="50800" dist="38100" dir="2700000" algn="tl" rotWithShape="0">
              <a:prstClr val="black">
                <a:alpha val="40000"/>
              </a:prstClr>
            </a:outerShdw>
          </a:effectLst>
        </p:grpSpPr>
        <p:sp>
          <p:nvSpPr>
            <p:cNvPr id="76" name="Oval 75"/>
            <p:cNvSpPr/>
            <p:nvPr/>
          </p:nvSpPr>
          <p:spPr>
            <a:xfrm>
              <a:off x="2209800" y="2362200"/>
              <a:ext cx="1981200" cy="1371600"/>
            </a:xfrm>
            <a:prstGeom prst="ellipse">
              <a:avLst/>
            </a:prstGeom>
            <a:grpFill/>
            <a:ln>
              <a:solidFill>
                <a:srgbClr val="5732F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9" name="TextBox 78"/>
            <p:cNvSpPr txBox="1"/>
            <p:nvPr/>
          </p:nvSpPr>
          <p:spPr>
            <a:xfrm>
              <a:off x="2438400" y="2596344"/>
              <a:ext cx="1524000" cy="741088"/>
            </a:xfrm>
            <a:prstGeom prst="rect">
              <a:avLst/>
            </a:prstGeom>
            <a:grpFill/>
            <a:ln>
              <a:solidFill>
                <a:srgbClr val="5732F6"/>
              </a:solidFill>
            </a:ln>
          </p:spPr>
          <p:txBody>
            <a:bodyPr>
              <a:spAutoFit/>
            </a:bodyPr>
            <a:lstStyle/>
            <a:p>
              <a:pPr algn="ctr">
                <a:defRPr/>
              </a:pPr>
              <a:r>
                <a:rPr lang="en-US" sz="1600" dirty="0" smtClean="0">
                  <a:solidFill>
                    <a:schemeClr val="bg1"/>
                  </a:solidFill>
                  <a:latin typeface="+mj-lt"/>
                </a:rPr>
                <a:t>Summer Session</a:t>
              </a:r>
              <a:endParaRPr lang="en-US" sz="1600" dirty="0">
                <a:solidFill>
                  <a:schemeClr val="bg1"/>
                </a:solidFill>
                <a:latin typeface="+mj-lt"/>
              </a:endParaRPr>
            </a:p>
          </p:txBody>
        </p:sp>
      </p:grpSp>
      <p:cxnSp>
        <p:nvCxnSpPr>
          <p:cNvPr id="20" name="Straight Connector 19"/>
          <p:cNvCxnSpPr/>
          <p:nvPr/>
        </p:nvCxnSpPr>
        <p:spPr>
          <a:xfrm>
            <a:off x="4191000" y="3365360"/>
            <a:ext cx="1431924" cy="1017727"/>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13" name="Group 72"/>
          <p:cNvGrpSpPr/>
          <p:nvPr/>
        </p:nvGrpSpPr>
        <p:grpSpPr>
          <a:xfrm>
            <a:off x="5043054" y="2842572"/>
            <a:ext cx="1433946" cy="1272228"/>
            <a:chOff x="2209798" y="2362199"/>
            <a:chExt cx="2297527" cy="1511534"/>
          </a:xfrm>
          <a:solidFill>
            <a:srgbClr val="28C843"/>
          </a:solidFill>
          <a:effectLst>
            <a:outerShdw blurRad="50800" dist="38100" dir="2700000" algn="tl" rotWithShape="0">
              <a:prstClr val="black">
                <a:alpha val="40000"/>
              </a:prstClr>
            </a:outerShdw>
          </a:effectLst>
        </p:grpSpPr>
        <p:sp>
          <p:nvSpPr>
            <p:cNvPr id="74" name="Oval 73"/>
            <p:cNvSpPr/>
            <p:nvPr/>
          </p:nvSpPr>
          <p:spPr>
            <a:xfrm>
              <a:off x="2209798" y="2362199"/>
              <a:ext cx="2297527" cy="1511534"/>
            </a:xfrm>
            <a:prstGeom prst="ellipse">
              <a:avLst/>
            </a:prstGeom>
            <a:grpFill/>
            <a:ln>
              <a:solidFill>
                <a:srgbClr val="28C84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5" name="TextBox 74"/>
            <p:cNvSpPr txBox="1"/>
            <p:nvPr/>
          </p:nvSpPr>
          <p:spPr>
            <a:xfrm>
              <a:off x="2442881" y="2743694"/>
              <a:ext cx="1820263" cy="767906"/>
            </a:xfrm>
            <a:prstGeom prst="rect">
              <a:avLst/>
            </a:prstGeom>
            <a:grpFill/>
            <a:ln>
              <a:solidFill>
                <a:srgbClr val="28C843"/>
              </a:solidFill>
            </a:ln>
          </p:spPr>
          <p:txBody>
            <a:bodyPr>
              <a:spAutoFit/>
            </a:bodyPr>
            <a:lstStyle/>
            <a:p>
              <a:pPr algn="ctr">
                <a:defRPr/>
              </a:pPr>
              <a:r>
                <a:rPr lang="en-US" sz="1200" dirty="0">
                  <a:latin typeface="+mj-lt"/>
                </a:rPr>
                <a:t>Vice Chancellor - Research</a:t>
              </a:r>
            </a:p>
          </p:txBody>
        </p:sp>
      </p:grpSp>
      <p:cxnSp>
        <p:nvCxnSpPr>
          <p:cNvPr id="92" name="Straight Connector 91"/>
          <p:cNvCxnSpPr/>
          <p:nvPr/>
        </p:nvCxnSpPr>
        <p:spPr>
          <a:xfrm flipH="1" flipV="1">
            <a:off x="4267200" y="3276600"/>
            <a:ext cx="914400" cy="8876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5800" y="1066800"/>
            <a:ext cx="7162800" cy="400110"/>
          </a:xfrm>
          <a:prstGeom prst="rect">
            <a:avLst/>
          </a:prstGeom>
          <a:noFill/>
        </p:spPr>
        <p:txBody>
          <a:bodyPr>
            <a:spAutoFit/>
          </a:bodyPr>
          <a:lstStyle/>
          <a:p>
            <a:pPr>
              <a:defRPr/>
            </a:pPr>
            <a:r>
              <a:rPr lang="en-US" sz="2000" b="1" dirty="0">
                <a:solidFill>
                  <a:schemeClr val="bg2">
                    <a:lumMod val="50000"/>
                  </a:schemeClr>
                </a:solidFill>
                <a:latin typeface="+mj-lt"/>
              </a:rPr>
              <a:t>(A) All </a:t>
            </a:r>
            <a:r>
              <a:rPr lang="en-US" sz="2000" b="1" dirty="0" smtClean="0">
                <a:solidFill>
                  <a:schemeClr val="bg2">
                    <a:lumMod val="50000"/>
                  </a:schemeClr>
                </a:solidFill>
                <a:latin typeface="+mj-lt"/>
              </a:rPr>
              <a:t>Degree–Seeking  </a:t>
            </a:r>
            <a:r>
              <a:rPr lang="en-US" sz="2000" b="1" dirty="0">
                <a:solidFill>
                  <a:schemeClr val="bg2">
                    <a:lumMod val="50000"/>
                  </a:schemeClr>
                </a:solidFill>
                <a:latin typeface="+mj-lt"/>
              </a:rPr>
              <a:t>International  Students</a:t>
            </a:r>
          </a:p>
        </p:txBody>
      </p:sp>
      <p:grpSp>
        <p:nvGrpSpPr>
          <p:cNvPr id="16388" name="Group 13"/>
          <p:cNvGrpSpPr>
            <a:grpSpLocks/>
          </p:cNvGrpSpPr>
          <p:nvPr/>
        </p:nvGrpSpPr>
        <p:grpSpPr bwMode="auto">
          <a:xfrm>
            <a:off x="6324600" y="361950"/>
            <a:ext cx="2819400" cy="704850"/>
            <a:chOff x="6477000" y="1301268"/>
            <a:chExt cx="2590800" cy="705302"/>
          </a:xfrm>
        </p:grpSpPr>
        <p:pic>
          <p:nvPicPr>
            <p:cNvPr id="16392"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3"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6394"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6395"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sp>
        <p:nvSpPr>
          <p:cNvPr id="16391" name="TextBox 9"/>
          <p:cNvSpPr txBox="1">
            <a:spLocks noChangeArrowheads="1"/>
          </p:cNvSpPr>
          <p:nvPr/>
        </p:nvSpPr>
        <p:spPr bwMode="auto">
          <a:xfrm>
            <a:off x="4876800" y="65357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82791257"/>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p:cNvSpPr>
            <a:spLocks noGrp="1"/>
          </p:cNvSpPr>
          <p:nvPr>
            <p:ph type="title"/>
          </p:nvPr>
        </p:nvSpPr>
        <p:spPr>
          <a:xfrm>
            <a:off x="304800" y="457200"/>
            <a:ext cx="6324600" cy="838200"/>
          </a:xfrm>
        </p:spPr>
        <p:txBody>
          <a:bodyPr>
            <a:normAutofit/>
          </a:bodyPr>
          <a:lstStyle/>
          <a:p>
            <a:pPr>
              <a:defRPr/>
            </a:pPr>
            <a:r>
              <a:rPr lang="en-US" sz="2800" dirty="0" smtClean="0">
                <a:effectLst/>
              </a:rPr>
              <a:t>4. Statistical Data </a:t>
            </a:r>
            <a:endParaRPr lang="en-US" sz="2800" dirty="0">
              <a:effectLst/>
            </a:endParaRPr>
          </a:p>
        </p:txBody>
      </p:sp>
    </p:spTree>
    <p:extLst>
      <p:ext uri="{BB962C8B-B14F-4D97-AF65-F5344CB8AC3E}">
        <p14:creationId xmlns:p14="http://schemas.microsoft.com/office/powerpoint/2010/main" val="234129250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85800" y="1062038"/>
            <a:ext cx="5895845" cy="400110"/>
          </a:xfrm>
          <a:prstGeom prst="rect">
            <a:avLst/>
          </a:prstGeom>
        </p:spPr>
        <p:txBody>
          <a:bodyPr wrap="none">
            <a:spAutoFit/>
          </a:bodyPr>
          <a:lstStyle/>
          <a:p>
            <a:pPr>
              <a:defRPr/>
            </a:pPr>
            <a:r>
              <a:rPr lang="en-US" sz="2000" b="1" dirty="0">
                <a:solidFill>
                  <a:schemeClr val="bg2">
                    <a:lumMod val="50000"/>
                  </a:schemeClr>
                </a:solidFill>
                <a:latin typeface="+mj-lt"/>
              </a:rPr>
              <a:t>(B) Graduate </a:t>
            </a:r>
            <a:r>
              <a:rPr lang="en-US" sz="2000" b="1" dirty="0" smtClean="0">
                <a:solidFill>
                  <a:schemeClr val="bg2">
                    <a:lumMod val="50000"/>
                  </a:schemeClr>
                </a:solidFill>
                <a:latin typeface="+mj-lt"/>
              </a:rPr>
              <a:t>Degree-Seeking International </a:t>
            </a:r>
            <a:r>
              <a:rPr lang="en-US" sz="2000" b="1" dirty="0">
                <a:solidFill>
                  <a:schemeClr val="bg2">
                    <a:lumMod val="50000"/>
                  </a:schemeClr>
                </a:solidFill>
                <a:latin typeface="+mj-lt"/>
              </a:rPr>
              <a:t>Students</a:t>
            </a:r>
          </a:p>
        </p:txBody>
      </p:sp>
      <p:sp>
        <p:nvSpPr>
          <p:cNvPr id="17416" name="TextBox 9"/>
          <p:cNvSpPr txBox="1">
            <a:spLocks noChangeArrowheads="1"/>
          </p:cNvSpPr>
          <p:nvPr/>
        </p:nvSpPr>
        <p:spPr bwMode="auto">
          <a:xfrm>
            <a:off x="4876800" y="6535738"/>
            <a:ext cx="41148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dirty="0">
                <a:latin typeface="Arial" charset="0"/>
                <a:cs typeface="Arial" charset="0"/>
              </a:rPr>
              <a:t>Source:  University of California / Berkeley International Office (BIO) </a:t>
            </a:r>
          </a:p>
        </p:txBody>
      </p:sp>
      <p:grpSp>
        <p:nvGrpSpPr>
          <p:cNvPr id="17417" name="Group 13"/>
          <p:cNvGrpSpPr>
            <a:grpSpLocks/>
          </p:cNvGrpSpPr>
          <p:nvPr/>
        </p:nvGrpSpPr>
        <p:grpSpPr bwMode="auto">
          <a:xfrm>
            <a:off x="6324600" y="361950"/>
            <a:ext cx="2819400" cy="704850"/>
            <a:chOff x="6477000" y="1301268"/>
            <a:chExt cx="2590800" cy="705302"/>
          </a:xfrm>
        </p:grpSpPr>
        <p:pic>
          <p:nvPicPr>
            <p:cNvPr id="17419"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0"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7421"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7422"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8" name="Content Placeholder 7"/>
          <p:cNvGraphicFramePr>
            <a:graphicFrameLocks noGrp="1"/>
          </p:cNvGraphicFramePr>
          <p:nvPr>
            <p:ph idx="1"/>
            <p:extLst>
              <p:ext uri="{D42A27DB-BD31-4B8C-83A1-F6EECF244321}">
                <p14:modId xmlns:p14="http://schemas.microsoft.com/office/powerpoint/2010/main" val="1305321950"/>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p:cNvSpPr>
            <a:spLocks noGrp="1"/>
          </p:cNvSpPr>
          <p:nvPr>
            <p:ph type="title"/>
          </p:nvPr>
        </p:nvSpPr>
        <p:spPr>
          <a:xfrm>
            <a:off x="304800" y="457200"/>
            <a:ext cx="6324600" cy="838200"/>
          </a:xfrm>
        </p:spPr>
        <p:txBody>
          <a:bodyPr>
            <a:normAutofit/>
          </a:bodyPr>
          <a:lstStyle/>
          <a:p>
            <a:pPr>
              <a:defRPr/>
            </a:pPr>
            <a:r>
              <a:rPr lang="en-US" sz="2800" dirty="0" smtClean="0">
                <a:effectLst/>
              </a:rPr>
              <a:t>4. Statistical Data </a:t>
            </a:r>
            <a:endParaRPr lang="en-US" sz="2800" dirty="0">
              <a:effectLst/>
            </a:endParaRPr>
          </a:p>
        </p:txBody>
      </p:sp>
    </p:spTree>
    <p:extLst>
      <p:ext uri="{BB962C8B-B14F-4D97-AF65-F5344CB8AC3E}">
        <p14:creationId xmlns:p14="http://schemas.microsoft.com/office/powerpoint/2010/main" val="425073397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062038"/>
            <a:ext cx="7162800" cy="400110"/>
          </a:xfrm>
          <a:prstGeom prst="rect">
            <a:avLst/>
          </a:prstGeom>
          <a:noFill/>
        </p:spPr>
        <p:txBody>
          <a:bodyPr>
            <a:spAutoFit/>
          </a:bodyPr>
          <a:lstStyle/>
          <a:p>
            <a:pPr>
              <a:defRPr/>
            </a:pPr>
            <a:r>
              <a:rPr lang="en-US" sz="2000" b="1" dirty="0">
                <a:solidFill>
                  <a:schemeClr val="bg2">
                    <a:lumMod val="50000"/>
                  </a:schemeClr>
                </a:solidFill>
                <a:latin typeface="+mj-lt"/>
              </a:rPr>
              <a:t>(C) Undergraduate  </a:t>
            </a:r>
            <a:r>
              <a:rPr lang="en-US" sz="2000" b="1" dirty="0" smtClean="0">
                <a:solidFill>
                  <a:schemeClr val="bg2">
                    <a:lumMod val="50000"/>
                  </a:schemeClr>
                </a:solidFill>
                <a:latin typeface="+mj-lt"/>
              </a:rPr>
              <a:t>Degree-Seeking International </a:t>
            </a:r>
            <a:r>
              <a:rPr lang="en-US" sz="2000" b="1" dirty="0">
                <a:solidFill>
                  <a:schemeClr val="bg2">
                    <a:lumMod val="50000"/>
                  </a:schemeClr>
                </a:solidFill>
                <a:latin typeface="+mj-lt"/>
              </a:rPr>
              <a:t>Students</a:t>
            </a:r>
          </a:p>
        </p:txBody>
      </p:sp>
      <p:sp>
        <p:nvSpPr>
          <p:cNvPr id="18437" name="TextBox 9"/>
          <p:cNvSpPr txBox="1">
            <a:spLocks noChangeArrowheads="1"/>
          </p:cNvSpPr>
          <p:nvPr/>
        </p:nvSpPr>
        <p:spPr bwMode="auto">
          <a:xfrm>
            <a:off x="4876800" y="64008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18438" name="Group 13"/>
          <p:cNvGrpSpPr>
            <a:grpSpLocks/>
          </p:cNvGrpSpPr>
          <p:nvPr/>
        </p:nvGrpSpPr>
        <p:grpSpPr bwMode="auto">
          <a:xfrm>
            <a:off x="6324600" y="361950"/>
            <a:ext cx="2819400" cy="704850"/>
            <a:chOff x="6477000" y="1301268"/>
            <a:chExt cx="2590800" cy="705302"/>
          </a:xfrm>
        </p:grpSpPr>
        <p:pic>
          <p:nvPicPr>
            <p:cNvPr id="18440" name="Picture 7" descr="square globe.jpg"/>
            <p:cNvPicPr>
              <a:picLocks noChangeAspect="1"/>
            </p:cNvPicPr>
            <p:nvPr/>
          </p:nvPicPr>
          <p:blipFill>
            <a:blip r:embed="rId3"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1"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8442"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8443"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7" name="Content Placeholder 6"/>
          <p:cNvGraphicFramePr>
            <a:graphicFrameLocks noGrp="1"/>
          </p:cNvGraphicFramePr>
          <p:nvPr>
            <p:ph idx="1"/>
            <p:extLst>
              <p:ext uri="{D42A27DB-BD31-4B8C-83A1-F6EECF244321}">
                <p14:modId xmlns:p14="http://schemas.microsoft.com/office/powerpoint/2010/main" val="1071267759"/>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4"/>
          </a:graphicData>
        </a:graphic>
      </p:graphicFrame>
      <p:sp>
        <p:nvSpPr>
          <p:cNvPr id="10" name="Title 1"/>
          <p:cNvSpPr>
            <a:spLocks noGrp="1"/>
          </p:cNvSpPr>
          <p:nvPr>
            <p:ph type="title"/>
          </p:nvPr>
        </p:nvSpPr>
        <p:spPr>
          <a:xfrm>
            <a:off x="304800" y="457200"/>
            <a:ext cx="6324600" cy="838200"/>
          </a:xfrm>
        </p:spPr>
        <p:txBody>
          <a:bodyPr>
            <a:normAutofit/>
          </a:bodyPr>
          <a:lstStyle/>
          <a:p>
            <a:pPr>
              <a:defRPr/>
            </a:pPr>
            <a:r>
              <a:rPr lang="en-US" sz="2800" dirty="0" smtClean="0">
                <a:effectLst/>
              </a:rPr>
              <a:t>4. Statistical Data </a:t>
            </a:r>
            <a:endParaRPr lang="en-US" sz="2800" dirty="0">
              <a:effectLst/>
            </a:endParaRPr>
          </a:p>
        </p:txBody>
      </p:sp>
    </p:spTree>
    <p:extLst>
      <p:ext uri="{BB962C8B-B14F-4D97-AF65-F5344CB8AC3E}">
        <p14:creationId xmlns:p14="http://schemas.microsoft.com/office/powerpoint/2010/main" val="785390930"/>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3400" y="1062038"/>
            <a:ext cx="6765122" cy="400110"/>
          </a:xfrm>
          <a:prstGeom prst="rect">
            <a:avLst/>
          </a:prstGeom>
        </p:spPr>
        <p:txBody>
          <a:bodyPr wrap="none">
            <a:spAutoFit/>
          </a:bodyPr>
          <a:lstStyle/>
          <a:p>
            <a:pPr>
              <a:defRPr/>
            </a:pPr>
            <a:r>
              <a:rPr lang="en-US" sz="2000" b="1" dirty="0">
                <a:solidFill>
                  <a:schemeClr val="bg2">
                    <a:lumMod val="50000"/>
                  </a:schemeClr>
                </a:solidFill>
                <a:latin typeface="+mj-lt"/>
              </a:rPr>
              <a:t>(D) Summer Session International Students on F and J Visas</a:t>
            </a:r>
          </a:p>
        </p:txBody>
      </p:sp>
      <p:sp>
        <p:nvSpPr>
          <p:cNvPr id="19460" name="TextBox 9"/>
          <p:cNvSpPr txBox="1">
            <a:spLocks noChangeArrowheads="1"/>
          </p:cNvSpPr>
          <p:nvPr/>
        </p:nvSpPr>
        <p:spPr bwMode="auto">
          <a:xfrm>
            <a:off x="4572000" y="6477000"/>
            <a:ext cx="4114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000">
                <a:latin typeface="Arial" charset="0"/>
                <a:cs typeface="Arial" charset="0"/>
              </a:rPr>
              <a:t>Source:  University of California / Berkeley International Office (BIO) </a:t>
            </a:r>
          </a:p>
        </p:txBody>
      </p:sp>
      <p:grpSp>
        <p:nvGrpSpPr>
          <p:cNvPr id="19461" name="Group 13"/>
          <p:cNvGrpSpPr>
            <a:grpSpLocks/>
          </p:cNvGrpSpPr>
          <p:nvPr/>
        </p:nvGrpSpPr>
        <p:grpSpPr bwMode="auto">
          <a:xfrm>
            <a:off x="6324600" y="361950"/>
            <a:ext cx="2819400" cy="704850"/>
            <a:chOff x="6477000" y="1301268"/>
            <a:chExt cx="2590800" cy="705302"/>
          </a:xfrm>
        </p:grpSpPr>
        <p:pic>
          <p:nvPicPr>
            <p:cNvPr id="19463" name="Picture 7" descr="square globe.jpg"/>
            <p:cNvPicPr>
              <a:picLocks noChangeAspect="1"/>
            </p:cNvPicPr>
            <p:nvPr/>
          </p:nvPicPr>
          <p:blipFill>
            <a:blip r:embed="rId2" cstate="print">
              <a:extLst>
                <a:ext uri="{28A0092B-C50C-407E-A947-70E740481C1C}">
                  <a14:useLocalDpi xmlns:a14="http://schemas.microsoft.com/office/drawing/2010/main" val="0"/>
                </a:ext>
              </a:extLst>
            </a:blip>
            <a:srcRect l="17014" t="25000" r="31770" b="25000"/>
            <a:stretch>
              <a:fillRect/>
            </a:stretch>
          </p:blipFill>
          <p:spPr bwMode="auto">
            <a:xfrm>
              <a:off x="8001000" y="1625345"/>
              <a:ext cx="914400" cy="304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Rectangle 13"/>
            <p:cNvSpPr>
              <a:spLocks noChangeArrowheads="1"/>
            </p:cNvSpPr>
            <p:nvPr/>
          </p:nvSpPr>
          <p:spPr bwMode="auto">
            <a:xfrm>
              <a:off x="7543800" y="1301268"/>
              <a:ext cx="1524000" cy="40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000" b="1">
                  <a:latin typeface="Microsoft Sans Serif" pitchFamily="34" charset="0"/>
                  <a:cs typeface="Microsoft Sans Serif" pitchFamily="34" charset="0"/>
                </a:rPr>
                <a:t>Berkeley</a:t>
              </a:r>
            </a:p>
          </p:txBody>
        </p:sp>
        <p:sp>
          <p:nvSpPr>
            <p:cNvPr id="19465" name="Rectangle 14"/>
            <p:cNvSpPr>
              <a:spLocks noChangeArrowheads="1"/>
            </p:cNvSpPr>
            <p:nvPr/>
          </p:nvSpPr>
          <p:spPr bwMode="auto">
            <a:xfrm>
              <a:off x="6477000" y="1546127"/>
              <a:ext cx="1636474" cy="30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400" b="1">
                  <a:latin typeface="Microsoft Sans Serif" pitchFamily="34" charset="0"/>
                  <a:cs typeface="Microsoft Sans Serif" pitchFamily="34" charset="0"/>
                </a:rPr>
                <a:t>INTERNATIONAL</a:t>
              </a:r>
            </a:p>
          </p:txBody>
        </p:sp>
        <p:sp>
          <p:nvSpPr>
            <p:cNvPr id="19466" name="Rectangle 15"/>
            <p:cNvSpPr>
              <a:spLocks noChangeArrowheads="1"/>
            </p:cNvSpPr>
            <p:nvPr/>
          </p:nvSpPr>
          <p:spPr bwMode="auto">
            <a:xfrm>
              <a:off x="7239000" y="1698607"/>
              <a:ext cx="773635" cy="30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400" b="1">
                  <a:latin typeface="Microsoft Sans Serif" pitchFamily="34" charset="0"/>
                  <a:cs typeface="Microsoft Sans Serif" pitchFamily="34" charset="0"/>
                </a:rPr>
                <a:t>OFFICE</a:t>
              </a:r>
            </a:p>
          </p:txBody>
        </p:sp>
      </p:grpSp>
      <p:graphicFrame>
        <p:nvGraphicFramePr>
          <p:cNvPr id="14" name="Content Placeholder 14"/>
          <p:cNvGraphicFramePr>
            <a:graphicFrameLocks noGrp="1"/>
          </p:cNvGraphicFramePr>
          <p:nvPr>
            <p:ph idx="1"/>
            <p:extLst>
              <p:ext uri="{D42A27DB-BD31-4B8C-83A1-F6EECF244321}">
                <p14:modId xmlns:p14="http://schemas.microsoft.com/office/powerpoint/2010/main" val="777829257"/>
              </p:ext>
            </p:extLst>
          </p:nvPr>
        </p:nvGraphicFramePr>
        <p:xfrm>
          <a:off x="304800" y="1554163"/>
          <a:ext cx="8686800" cy="4525962"/>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p:cNvSpPr>
            <a:spLocks noGrp="1"/>
          </p:cNvSpPr>
          <p:nvPr>
            <p:ph type="title"/>
          </p:nvPr>
        </p:nvSpPr>
        <p:spPr>
          <a:xfrm>
            <a:off x="304800" y="457200"/>
            <a:ext cx="6324600" cy="838200"/>
          </a:xfrm>
        </p:spPr>
        <p:txBody>
          <a:bodyPr>
            <a:normAutofit/>
          </a:bodyPr>
          <a:lstStyle/>
          <a:p>
            <a:pPr>
              <a:defRPr/>
            </a:pPr>
            <a:r>
              <a:rPr lang="en-US" sz="2800" dirty="0" smtClean="0">
                <a:effectLst/>
              </a:rPr>
              <a:t>4. Statistical Data </a:t>
            </a:r>
            <a:endParaRPr lang="en-US" sz="2800" dirty="0">
              <a:effectLst/>
            </a:endParaRPr>
          </a:p>
        </p:txBody>
      </p:sp>
    </p:spTree>
    <p:extLst>
      <p:ext uri="{BB962C8B-B14F-4D97-AF65-F5344CB8AC3E}">
        <p14:creationId xmlns:p14="http://schemas.microsoft.com/office/powerpoint/2010/main" val="1321440236"/>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93&quot;/&gt;&lt;/object&gt;&lt;object type=&quot;3&quot; unique_id=&quot;10005&quot;&gt;&lt;property id=&quot;20148&quot; value=&quot;5&quot;/&gt;&lt;property id=&quot;20300&quot; value=&quot;Slide 3 - &amp;quot;1. Berkeley International Office (BIO)&amp;quot;&quot;/&gt;&lt;property id=&quot;20307&quot; value=&quot;334&quot;/&gt;&lt;/object&gt;&lt;object type=&quot;3&quot; unique_id=&quot;10006&quot;&gt;&lt;property id=&quot;20148&quot; value=&quot;5&quot;/&gt;&lt;property id=&quot;20300&quot; value=&quot;Slide 4 - &amp;quot;2. Organizational  Chart&amp;quot;&quot;/&gt;&lt;property id=&quot;20307&quot; value=&quot;340&quot;/&gt;&lt;/object&gt;&lt;object type=&quot;3&quot; unique_id=&quot;10008&quot;&gt;&lt;property id=&quot;20148&quot; value=&quot;5&quot;/&gt;&lt;property id=&quot;20300&quot; value=&quot;Slide 5 - &amp;quot;3. KEY Stakeholders&amp;quot;&quot;/&gt;&lt;property id=&quot;20307&quot; value=&quot;290&quot;/&gt;&lt;/object&gt;&lt;object type=&quot;3&quot; unique_id=&quot;10014&quot;&gt;&lt;property id=&quot;20148&quot; value=&quot;5&quot;/&gt;&lt;property id=&quot;20300&quot; value=&quot;Slide 10 - &amp;quot;4. Statistical Data &amp;quot;&quot;/&gt;&lt;property id=&quot;20307&quot; value=&quot;329&quot;/&gt;&lt;/object&gt;&lt;object type=&quot;3&quot; unique_id=&quot;10015&quot;&gt;&lt;property id=&quot;20148&quot; value=&quot;5&quot;/&gt;&lt;property id=&quot;20300&quot; value=&quot;Slide 11 - &amp;quot;4. Statistical Data &amp;quot;&quot;/&gt;&lt;property id=&quot;20307&quot; value=&quot;315&quot;/&gt;&lt;/object&gt;&lt;object type=&quot;3&quot; unique_id=&quot;10016&quot;&gt;&lt;property id=&quot;20148&quot; value=&quot;5&quot;/&gt;&lt;property id=&quot;20300&quot; value=&quot;Slide 12 - &amp;quot;5. Regulatory Update&amp;quot;&quot;/&gt;&lt;property id=&quot;20307&quot; value=&quot;292&quot;/&gt;&lt;/object&gt;&lt;object type=&quot;3&quot; unique_id=&quot;10017&quot;&gt;&lt;property id=&quot;20148&quot; value=&quot;5&quot;/&gt;&lt;property id=&quot;20300&quot; value=&quot;Slide 13 - &amp;quot;6. Strategic Plan Accomplishments&amp;quot;&quot;/&gt;&lt;property id=&quot;20307&quot; value=&quot;263&quot;/&gt;&lt;/object&gt;&lt;object type=&quot;3&quot; unique_id=&quot;10018&quot;&gt;&lt;property id=&quot;20148&quot; value=&quot;5&quot;/&gt;&lt;property id=&quot;20300&quot; value=&quot;Slide 14 - &amp;quot;Goal 1:  Enhance the role of BIO as an active participant in support of  the teaching, research and outreach missi&quot;/&gt;&lt;property id=&quot;20307&quot; value=&quot;313&quot;/&gt;&lt;/object&gt;&lt;object type=&quot;3&quot; unique_id=&quot;10019&quot;&gt;&lt;property id=&quot;20148&quot; value=&quot;5&quot;/&gt;&lt;property id=&quot;20300&quot; value=&quot;Slide 15 - &amp;quot;Goal 2:  Communicate a clear identity that supports our vision.&amp;quot;&quot;/&gt;&lt;property id=&quot;20307&quot; value=&quot;314&quot;/&gt;&lt;/object&gt;&lt;object type=&quot;3&quot; unique_id=&quot;10020&quot;&gt;&lt;property id=&quot;20148&quot; value=&quot;5&quot;/&gt;&lt;property id=&quot;20300&quot; value=&quot;Slide 16 - &amp;quot;Goal 3:  Build and foster good internal and external working and customer service relationships&amp;#x0D;&amp;#x0A;What we have done &quot;/&gt;&lt;property id=&quot;20307&quot; value=&quot;274&quot;/&gt;&lt;/object&gt;&lt;object type=&quot;3&quot; unique_id=&quot;10021&quot;&gt;&lt;property id=&quot;20148&quot; value=&quot;5&quot;/&gt;&lt;property id=&quot;20300&quot; value=&quot;Slide 17 - &amp;quot;Goal 3:  Build and foster good internal and external working and customer service relationships&amp;#x0D;&amp;#x0A;What we have done &quot;/&gt;&lt;property id=&quot;20307&quot; value=&quot;344&quot;/&gt;&lt;/object&gt;&lt;object type=&quot;3&quot; unique_id=&quot;10022&quot;&gt;&lt;property id=&quot;20148&quot; value=&quot;5&quot;/&gt;&lt;property id=&quot;20300&quot; value=&quot;Slide 18 - &amp;quot;Goal 4:  Align resources to accommodate growth.&amp;#x0D;&amp;#x0A;&amp;quot;&quot;/&gt;&lt;property id=&quot;20307&quot; value=&quot;341&quot;/&gt;&lt;/object&gt;&lt;object type=&quot;3&quot; unique_id=&quot;10023&quot;&gt;&lt;property id=&quot;20148&quot; value=&quot;5&quot;/&gt;&lt;property id=&quot;20300&quot; value=&quot;Slide 23 - &amp;quot;8. Budget - Revenue&amp;quot;&quot;/&gt;&lt;property id=&quot;20307&quot; value=&quot;343&quot;/&gt;&lt;/object&gt;&lt;object type=&quot;3&quot; unique_id=&quot;10024&quot;&gt;&lt;property id=&quot;20148&quot; value=&quot;5&quot;/&gt;&lt;property id=&quot;20300&quot; value=&quot;Slide 24 - &amp;quot;&amp;amp;#x09;8. (A) Budget- Fund 20000 – Reg Fees through March  2011&amp;quot;&quot;/&gt;&lt;property id=&quot;20307&quot; value=&quot;338&quot;/&gt;&lt;/object&gt;&lt;object type=&quot;3&quot; unique_id=&quot;10025&quot;&gt;&lt;property id=&quot;20148&quot; value=&quot;5&quot;/&gt;&lt;property id=&quot;20300&quot; value=&quot;Slide 25 - &amp;quot;8. (B) Budget – Recharge Revenue through March 2011&amp;quot;&quot;/&gt;&lt;property id=&quot;20307&quot; value=&quot;339&quot;/&gt;&lt;/object&gt;&lt;object type=&quot;3&quot; unique_id=&quot;10026&quot;&gt;&lt;property id=&quot;20148&quot; value=&quot;5&quot;/&gt;&lt;property id=&quot;20300&quot; value=&quot;Slide 27 - &amp;quot;9.  Future Challenges&amp;quot;&quot;/&gt;&lt;property id=&quot;20307&quot; value=&quot;306&quot;/&gt;&lt;/object&gt;&lt;object type=&quot;3&quot; unique_id=&quot;10028&quot;&gt;&lt;property id=&quot;20148&quot; value=&quot;5&quot;/&gt;&lt;property id=&quot;20300&quot; value=&quot;Slide 28 - &amp;quot;9.  Future challenges:  &amp;#x0D;&amp;#x0A;&amp;quot;&quot;/&gt;&lt;property id=&quot;20307&quot; value=&quot;331&quot;/&gt;&lt;/object&gt;&lt;object type=&quot;3&quot; unique_id=&quot;10029&quot;&gt;&lt;property id=&quot;20148&quot; value=&quot;5&quot;/&gt;&lt;property id=&quot;20300&quot; value=&quot;Slide 29 - &amp;quot;9.  Future challenges:  &amp;#x0D;&amp;#x0A;&amp;quot;&quot;/&gt;&lt;property id=&quot;20307&quot; value=&quot;317&quot;/&gt;&lt;/object&gt;&lt;object type=&quot;3&quot; unique_id=&quot;10031&quot;&gt;&lt;property id=&quot;20148&quot; value=&quot;5&quot;/&gt;&lt;property id=&quot;20300&quot; value=&quot;Slide 31 - &amp;quot;9.  Future challenges: &amp;quot;&quot;/&gt;&lt;property id=&quot;20307&quot; value=&quot;316&quot;/&gt;&lt;/object&gt;&lt;object type=&quot;3&quot; unique_id=&quot;10032&quot;&gt;&lt;property id=&quot;20148&quot; value=&quot;5&quot;/&gt;&lt;property id=&quot;20300&quot; value=&quot;Slide 33 - &amp;quot;  Future challenges: &amp;#x0D;&amp;#x0A;&amp;quot;&quot;/&gt;&lt;property id=&quot;20307&quot; value=&quot;303&quot;/&gt;&lt;/object&gt;&lt;object type=&quot;3&quot; unique_id=&quot;10033&quot;&gt;&lt;property id=&quot;20148&quot; value=&quot;5&quot;/&gt;&lt;property id=&quot;20300&quot; value=&quot;Slide 34 - &amp;quot;Future challenges: &amp;#x0D;&amp;#x0A;&amp;quot;&quot;/&gt;&lt;property id=&quot;20307&quot; value=&quot;324&quot;/&gt;&lt;/object&gt;&lt;object type=&quot;3&quot; unique_id=&quot;10034&quot;&gt;&lt;property id=&quot;20148&quot; value=&quot;5&quot;/&gt;&lt;property id=&quot;20300&quot; value=&quot;Slide 35 - &amp;quot;10.  Conclusion&amp;quot;&quot;/&gt;&lt;property id=&quot;20307&quot; value=&quot;326&quot;/&gt;&lt;/object&gt;&lt;object type=&quot;3&quot; unique_id=&quot;10167&quot;&gt;&lt;property id=&quot;20148&quot; value=&quot;5&quot;/&gt;&lt;property id=&quot;20300&quot; value=&quot;Slide 6 - &amp;quot;4. Statistical Data &amp;quot;&quot;/&gt;&lt;property id=&quot;20307&quot; value=&quot;345&quot;/&gt;&lt;/object&gt;&lt;object type=&quot;3&quot; unique_id=&quot;10270&quot;&gt;&lt;property id=&quot;20148&quot; value=&quot;5&quot;/&gt;&lt;property id=&quot;20300&quot; value=&quot;Slide 7 - &amp;quot;4. Statistical Data &amp;quot;&quot;/&gt;&lt;property id=&quot;20307&quot; value=&quot;346&quot;/&gt;&lt;/object&gt;&lt;object type=&quot;3&quot; unique_id=&quot;10374&quot;&gt;&lt;property id=&quot;20148&quot; value=&quot;5&quot;/&gt;&lt;property id=&quot;20300&quot; value=&quot;Slide 8 - &amp;quot;4. Statistical Data &amp;quot;&quot;/&gt;&lt;property id=&quot;20307&quot; value=&quot;347&quot;/&gt;&lt;/object&gt;&lt;object type=&quot;3&quot; unique_id=&quot;10811&quot;&gt;&lt;property id=&quot;20148&quot; value=&quot;5&quot;/&gt;&lt;property id=&quot;20300&quot; value=&quot;Slide 9 - &amp;quot;4. Statistical Data &amp;quot;&quot;/&gt;&lt;property id=&quot;20307&quot; value=&quot;348&quot;/&gt;&lt;/object&gt;&lt;object type=&quot;3&quot; unique_id=&quot;11095&quot;&gt;&lt;property id=&quot;20148&quot; value=&quot;5&quot;/&gt;&lt;property id=&quot;20300&quot; value=&quot;Slide 2 - &amp;quot;Contents&amp;quot;&quot;/&gt;&lt;property id=&quot;20307&quot; value=&quot;363&quot;/&gt;&lt;/object&gt;&lt;object type=&quot;3&quot; unique_id=&quot;11096&quot;&gt;&lt;property id=&quot;20148&quot; value=&quot;5&quot;/&gt;&lt;property id=&quot;20300&quot; value=&quot;Slide 19 - &amp;quot;7. A Snapshot of the needs assessment survey  - April 2011 &amp;quot;&quot;/&gt;&lt;property id=&quot;20307&quot; value=&quot;358&quot;/&gt;&lt;/object&gt;&lt;object type=&quot;3&quot; unique_id=&quot;11097&quot;&gt;&lt;property id=&quot;20148&quot; value=&quot;5&quot;/&gt;&lt;property id=&quot;20300&quot; value=&quot;Slide 20&quot;/&gt;&lt;property id=&quot;20307&quot; value=&quot;359&quot;/&gt;&lt;/object&gt;&lt;object type=&quot;3&quot; unique_id=&quot;11098&quot;&gt;&lt;property id=&quot;20148&quot; value=&quot;5&quot;/&gt;&lt;property id=&quot;20300&quot; value=&quot;Slide 21&quot;/&gt;&lt;property id=&quot;20307&quot; value=&quot;360&quot;/&gt;&lt;/object&gt;&lt;object type=&quot;3&quot; unique_id=&quot;11099&quot;&gt;&lt;property id=&quot;20148&quot; value=&quot;5&quot;/&gt;&lt;property id=&quot;20300&quot; value=&quot;Slide 22&quot;/&gt;&lt;property id=&quot;20307&quot; value=&quot;361&quot;/&gt;&lt;/object&gt;&lt;object type=&quot;3&quot; unique_id=&quot;11100&quot;&gt;&lt;property id=&quot;20148&quot; value=&quot;5&quot;/&gt;&lt;property id=&quot;20300&quot; value=&quot;Slide 32 - &amp;quot;Future Challenges:&amp;#x0D;&amp;#x0A;B. Campus Services for International Students &amp;#x0D;&amp;#x0A;&amp;quot;&quot;/&gt;&lt;property id=&quot;20307&quot; value=&quot;362&quot;/&gt;&lt;/object&gt;&lt;object type=&quot;3&quot; unique_id=&quot;11245&quot;&gt;&lt;property id=&quot;20148&quot; value=&quot;5&quot;/&gt;&lt;property id=&quot;20300&quot; value=&quot;Slide 26 - &amp;quot;8. (C) Budget – Summer Session Revenue&amp;quot;&quot;/&gt;&lt;property id=&quot;20307&quot; value=&quot;364&quot;/&gt;&lt;/object&gt;&lt;object type=&quot;3&quot; unique_id=&quot;11283&quot;&gt;&lt;property id=&quot;20148&quot; value=&quot;5&quot;/&gt;&lt;property id=&quot;20300&quot; value=&quot;Slide 30 - &amp;quot;9.  Future challenges: &amp;quot;&quot;/&gt;&lt;property id=&quot;20307&quot; value=&quot;365&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13">
      <a:dk1>
        <a:sysClr val="windowText" lastClr="000000"/>
      </a:dk1>
      <a:lt1>
        <a:sysClr val="window" lastClr="FFFFFF"/>
      </a:lt1>
      <a:dk2>
        <a:srgbClr val="000000"/>
      </a:dk2>
      <a:lt2>
        <a:srgbClr val="D6ECFF"/>
      </a:lt2>
      <a:accent1>
        <a:srgbClr val="000000"/>
      </a:accent1>
      <a:accent2>
        <a:srgbClr val="EA157A"/>
      </a:accent2>
      <a:accent3>
        <a:srgbClr val="FFC000"/>
      </a:accent3>
      <a:accent4>
        <a:srgbClr val="00ADDC"/>
      </a:accent4>
      <a:accent5>
        <a:srgbClr val="738AC8"/>
      </a:accent5>
      <a:accent6>
        <a:srgbClr val="1AB39F"/>
      </a:accent6>
      <a:hlink>
        <a:srgbClr val="000000"/>
      </a:hlink>
      <a:folHlink>
        <a:srgbClr val="00000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3">
    <a:dk1>
      <a:sysClr val="windowText" lastClr="000000"/>
    </a:dk1>
    <a:lt1>
      <a:sysClr val="window" lastClr="FFFFFF"/>
    </a:lt1>
    <a:dk2>
      <a:srgbClr val="000000"/>
    </a:dk2>
    <a:lt2>
      <a:srgbClr val="D6ECFF"/>
    </a:lt2>
    <a:accent1>
      <a:srgbClr val="000000"/>
    </a:accent1>
    <a:accent2>
      <a:srgbClr val="EA157A"/>
    </a:accent2>
    <a:accent3>
      <a:srgbClr val="FFC000"/>
    </a:accent3>
    <a:accent4>
      <a:srgbClr val="00ADDC"/>
    </a:accent4>
    <a:accent5>
      <a:srgbClr val="738AC8"/>
    </a:accent5>
    <a:accent6>
      <a:srgbClr val="1AB39F"/>
    </a:accent6>
    <a:hlink>
      <a:srgbClr val="000000"/>
    </a:hlink>
    <a:folHlink>
      <a:srgbClr val="00000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Override>
</file>

<file path=docProps/app.xml><?xml version="1.0" encoding="utf-8"?>
<Properties xmlns="http://schemas.openxmlformats.org/officeDocument/2006/extended-properties" xmlns:vt="http://schemas.openxmlformats.org/officeDocument/2006/docPropsVTypes">
  <Template>Trek</Template>
  <TotalTime>7958</TotalTime>
  <Words>3110</Words>
  <Application>Microsoft Office PowerPoint</Application>
  <PresentationFormat>On-screen Show (4:3)</PresentationFormat>
  <Paragraphs>579</Paragraphs>
  <Slides>35</Slides>
  <Notes>7</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Trek</vt:lpstr>
      <vt:lpstr>PowerPoint Presentation</vt:lpstr>
      <vt:lpstr>Contents</vt:lpstr>
      <vt:lpstr>1. Berkeley International Office (BIO)</vt:lpstr>
      <vt:lpstr>2. Organizational  Chart</vt:lpstr>
      <vt:lpstr>3. KEY Stakeholders</vt:lpstr>
      <vt:lpstr>4. Statistical Data </vt:lpstr>
      <vt:lpstr>4. Statistical Data </vt:lpstr>
      <vt:lpstr>4. Statistical Data </vt:lpstr>
      <vt:lpstr>4. Statistical Data </vt:lpstr>
      <vt:lpstr>4. Statistical Data </vt:lpstr>
      <vt:lpstr>4. Statistical Data </vt:lpstr>
      <vt:lpstr>5. Regulatory Update</vt:lpstr>
      <vt:lpstr>6. Strategic Plan Accomplishments</vt:lpstr>
      <vt:lpstr>Goal 1:  Enhance the role of BIO as an active participant in support of  the teaching, research and outreach mission of the University. </vt:lpstr>
      <vt:lpstr>Goal 2:  Communicate a clear identity that supports our vision.</vt:lpstr>
      <vt:lpstr>Goal 3:  Build and foster good internal and external working and customer service relationships What we have done InternallY…. </vt:lpstr>
      <vt:lpstr>Goal 3:  Build and foster good internal and external working and customer service relationships What we have done Externally…. </vt:lpstr>
      <vt:lpstr>Goal 4:  Align resources to accommodate growth. </vt:lpstr>
      <vt:lpstr>7. A Snapshot of the needs assessment survey  - April 2011 </vt:lpstr>
      <vt:lpstr>PowerPoint Presentation</vt:lpstr>
      <vt:lpstr>PowerPoint Presentation</vt:lpstr>
      <vt:lpstr>PowerPoint Presentation</vt:lpstr>
      <vt:lpstr>8. Budget - Revenue</vt:lpstr>
      <vt:lpstr> 8. (A) Budget- Fund 20000 – Reg Fees through March  2011</vt:lpstr>
      <vt:lpstr>8. (B) Budget – Recharge Revenue through March 2011</vt:lpstr>
      <vt:lpstr>8. (C) Budget – Summer Session Revenue</vt:lpstr>
      <vt:lpstr>9.  Future Challenges</vt:lpstr>
      <vt:lpstr>9.  Future challenges:   </vt:lpstr>
      <vt:lpstr>9.  Future challenges:   </vt:lpstr>
      <vt:lpstr>9.  Future challenges: </vt:lpstr>
      <vt:lpstr>9.  Future challenges: </vt:lpstr>
      <vt:lpstr>Future Challenges: B. Campus Services for International Students  </vt:lpstr>
      <vt:lpstr>  Future challenges:  </vt:lpstr>
      <vt:lpstr>Future challenges:  </vt:lpstr>
      <vt:lpstr>10.  Conclusion</vt:lpstr>
    </vt:vector>
  </TitlesOfParts>
  <Company>University of California, Berkeley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Berkeley International Office</dc:title>
  <dc:creator>iemmanuel</dc:creator>
  <cp:lastModifiedBy>bio</cp:lastModifiedBy>
  <cp:revision>605</cp:revision>
  <dcterms:created xsi:type="dcterms:W3CDTF">2009-02-17T23:34:22Z</dcterms:created>
  <dcterms:modified xsi:type="dcterms:W3CDTF">2011-05-24T22:29:41Z</dcterms:modified>
</cp:coreProperties>
</file>